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5"/>
  </p:sldMasterIdLst>
  <p:notesMasterIdLst>
    <p:notesMasterId r:id="rId172"/>
  </p:notesMasterIdLst>
  <p:handoutMasterIdLst>
    <p:handoutMasterId r:id="rId173"/>
  </p:handoutMasterIdLst>
  <p:sldIdLst>
    <p:sldId id="320" r:id="rId6"/>
    <p:sldId id="646" r:id="rId7"/>
    <p:sldId id="1905" r:id="rId8"/>
    <p:sldId id="1803" r:id="rId9"/>
    <p:sldId id="1804" r:id="rId10"/>
    <p:sldId id="1805" r:id="rId11"/>
    <p:sldId id="1806" r:id="rId12"/>
    <p:sldId id="1906" r:id="rId13"/>
    <p:sldId id="1725" r:id="rId14"/>
    <p:sldId id="1726" r:id="rId15"/>
    <p:sldId id="1727" r:id="rId16"/>
    <p:sldId id="1728" r:id="rId17"/>
    <p:sldId id="1729" r:id="rId18"/>
    <p:sldId id="1823" r:id="rId19"/>
    <p:sldId id="1824" r:id="rId20"/>
    <p:sldId id="1825" r:id="rId21"/>
    <p:sldId id="1826" r:id="rId22"/>
    <p:sldId id="1827" r:id="rId23"/>
    <p:sldId id="1828" r:id="rId24"/>
    <p:sldId id="1829" r:id="rId25"/>
    <p:sldId id="1830" r:id="rId26"/>
    <p:sldId id="1831" r:id="rId27"/>
    <p:sldId id="1832" r:id="rId28"/>
    <p:sldId id="1833" r:id="rId29"/>
    <p:sldId id="1834" r:id="rId30"/>
    <p:sldId id="1835" r:id="rId31"/>
    <p:sldId id="1836" r:id="rId32"/>
    <p:sldId id="1837" r:id="rId33"/>
    <p:sldId id="1838" r:id="rId34"/>
    <p:sldId id="1839" r:id="rId35"/>
    <p:sldId id="1888" r:id="rId36"/>
    <p:sldId id="1840" r:id="rId37"/>
    <p:sldId id="1841" r:id="rId38"/>
    <p:sldId id="1842" r:id="rId39"/>
    <p:sldId id="1843" r:id="rId40"/>
    <p:sldId id="1844" r:id="rId41"/>
    <p:sldId id="1845" r:id="rId42"/>
    <p:sldId id="1846" r:id="rId43"/>
    <p:sldId id="1847" r:id="rId44"/>
    <p:sldId id="1848" r:id="rId45"/>
    <p:sldId id="1849" r:id="rId46"/>
    <p:sldId id="1850" r:id="rId47"/>
    <p:sldId id="1851" r:id="rId48"/>
    <p:sldId id="1852" r:id="rId49"/>
    <p:sldId id="1853" r:id="rId50"/>
    <p:sldId id="1854" r:id="rId51"/>
    <p:sldId id="1855" r:id="rId52"/>
    <p:sldId id="1856" r:id="rId53"/>
    <p:sldId id="1857" r:id="rId54"/>
    <p:sldId id="1858" r:id="rId55"/>
    <p:sldId id="1859" r:id="rId56"/>
    <p:sldId id="1860" r:id="rId57"/>
    <p:sldId id="1861" r:id="rId58"/>
    <p:sldId id="1862" r:id="rId59"/>
    <p:sldId id="1863" r:id="rId60"/>
    <p:sldId id="1864" r:id="rId61"/>
    <p:sldId id="1865" r:id="rId62"/>
    <p:sldId id="1866" r:id="rId63"/>
    <p:sldId id="1867" r:id="rId64"/>
    <p:sldId id="1868" r:id="rId65"/>
    <p:sldId id="1869" r:id="rId66"/>
    <p:sldId id="1870" r:id="rId67"/>
    <p:sldId id="1871" r:id="rId68"/>
    <p:sldId id="1872" r:id="rId69"/>
    <p:sldId id="1873" r:id="rId70"/>
    <p:sldId id="1874" r:id="rId71"/>
    <p:sldId id="1875" r:id="rId72"/>
    <p:sldId id="1876" r:id="rId73"/>
    <p:sldId id="1877" r:id="rId74"/>
    <p:sldId id="1878" r:id="rId75"/>
    <p:sldId id="1879" r:id="rId76"/>
    <p:sldId id="1880" r:id="rId77"/>
    <p:sldId id="1881" r:id="rId78"/>
    <p:sldId id="1882" r:id="rId79"/>
    <p:sldId id="1883" r:id="rId80"/>
    <p:sldId id="1884" r:id="rId81"/>
    <p:sldId id="1885" r:id="rId82"/>
    <p:sldId id="1886" r:id="rId83"/>
    <p:sldId id="1887" r:id="rId84"/>
    <p:sldId id="1822" r:id="rId85"/>
    <p:sldId id="1229" r:id="rId86"/>
    <p:sldId id="1615" r:id="rId87"/>
    <p:sldId id="1616" r:id="rId88"/>
    <p:sldId id="1617" r:id="rId89"/>
    <p:sldId id="1618" r:id="rId90"/>
    <p:sldId id="1619" r:id="rId91"/>
    <p:sldId id="1141" r:id="rId92"/>
    <p:sldId id="1487" r:id="rId93"/>
    <p:sldId id="1604" r:id="rId94"/>
    <p:sldId id="1539" r:id="rId95"/>
    <p:sldId id="1614" r:id="rId96"/>
    <p:sldId id="1611" r:id="rId97"/>
    <p:sldId id="1540" r:id="rId98"/>
    <p:sldId id="1541" r:id="rId99"/>
    <p:sldId id="1542" r:id="rId100"/>
    <p:sldId id="1543" r:id="rId101"/>
    <p:sldId id="1544" r:id="rId102"/>
    <p:sldId id="1603" r:id="rId103"/>
    <p:sldId id="1545" r:id="rId104"/>
    <p:sldId id="1605" r:id="rId105"/>
    <p:sldId id="1546" r:id="rId106"/>
    <p:sldId id="1547" r:id="rId107"/>
    <p:sldId id="1548" r:id="rId108"/>
    <p:sldId id="1549" r:id="rId109"/>
    <p:sldId id="1550" r:id="rId110"/>
    <p:sldId id="1551" r:id="rId111"/>
    <p:sldId id="1552" r:id="rId112"/>
    <p:sldId id="1553" r:id="rId113"/>
    <p:sldId id="1554" r:id="rId114"/>
    <p:sldId id="1555" r:id="rId115"/>
    <p:sldId id="1556" r:id="rId116"/>
    <p:sldId id="1557" r:id="rId117"/>
    <p:sldId id="1559" r:id="rId118"/>
    <p:sldId id="1606" r:id="rId119"/>
    <p:sldId id="1558" r:id="rId120"/>
    <p:sldId id="1607" r:id="rId121"/>
    <p:sldId id="1560" r:id="rId122"/>
    <p:sldId id="1561" r:id="rId123"/>
    <p:sldId id="1562" r:id="rId124"/>
    <p:sldId id="1563" r:id="rId125"/>
    <p:sldId id="1626" r:id="rId126"/>
    <p:sldId id="1564" r:id="rId127"/>
    <p:sldId id="1609" r:id="rId128"/>
    <p:sldId id="1565" r:id="rId129"/>
    <p:sldId id="1566" r:id="rId130"/>
    <p:sldId id="1608" r:id="rId131"/>
    <p:sldId id="1567" r:id="rId132"/>
    <p:sldId id="1610" r:id="rId133"/>
    <p:sldId id="1568" r:id="rId134"/>
    <p:sldId id="1613" r:id="rId135"/>
    <p:sldId id="1612" r:id="rId136"/>
    <p:sldId id="1569" r:id="rId137"/>
    <p:sldId id="1570" r:id="rId138"/>
    <p:sldId id="1571" r:id="rId139"/>
    <p:sldId id="1572" r:id="rId140"/>
    <p:sldId id="1753" r:id="rId141"/>
    <p:sldId id="1531" r:id="rId142"/>
    <p:sldId id="1538" r:id="rId143"/>
    <p:sldId id="1765" r:id="rId144"/>
    <p:sldId id="1766" r:id="rId145"/>
    <p:sldId id="1767" r:id="rId146"/>
    <p:sldId id="1768" r:id="rId147"/>
    <p:sldId id="1769" r:id="rId148"/>
    <p:sldId id="1770" r:id="rId149"/>
    <p:sldId id="1771" r:id="rId150"/>
    <p:sldId id="1772" r:id="rId151"/>
    <p:sldId id="1773" r:id="rId152"/>
    <p:sldId id="1774" r:id="rId153"/>
    <p:sldId id="1775" r:id="rId154"/>
    <p:sldId id="1889" r:id="rId155"/>
    <p:sldId id="1890" r:id="rId156"/>
    <p:sldId id="1891" r:id="rId157"/>
    <p:sldId id="1892" r:id="rId158"/>
    <p:sldId id="1893" r:id="rId159"/>
    <p:sldId id="1894" r:id="rId160"/>
    <p:sldId id="1895" r:id="rId161"/>
    <p:sldId id="1896" r:id="rId162"/>
    <p:sldId id="1897" r:id="rId163"/>
    <p:sldId id="1898" r:id="rId164"/>
    <p:sldId id="1899" r:id="rId165"/>
    <p:sldId id="1900" r:id="rId166"/>
    <p:sldId id="1901" r:id="rId167"/>
    <p:sldId id="1902" r:id="rId168"/>
    <p:sldId id="1903" r:id="rId169"/>
    <p:sldId id="1904" r:id="rId170"/>
    <p:sldId id="1821" r:id="rId171"/>
  </p:sldIdLst>
  <p:sldSz cx="9144000" cy="6858000" type="screen4x3"/>
  <p:notesSz cx="7010400" cy="9296400"/>
  <p:custDataLst>
    <p:tags r:id="rId174"/>
  </p:custDataLst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496">
          <p15:clr>
            <a:srgbClr val="A4A3A4"/>
          </p15:clr>
        </p15:guide>
        <p15:guide id="2" orient="horz" pos="1104">
          <p15:clr>
            <a:srgbClr val="A4A3A4"/>
          </p15:clr>
        </p15:guide>
        <p15:guide id="3" orient="horz" pos="864">
          <p15:clr>
            <a:srgbClr val="A4A3A4"/>
          </p15:clr>
        </p15:guide>
        <p15:guide id="4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62">
          <p15:clr>
            <a:srgbClr val="A4A3A4"/>
          </p15:clr>
        </p15:guide>
        <p15:guide id="2" pos="19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EAFB0"/>
    <a:srgbClr val="F2F2F2"/>
    <a:srgbClr val="DCDEE0"/>
    <a:srgbClr val="0000FF"/>
    <a:srgbClr val="FFFF99"/>
    <a:srgbClr val="FF00FF"/>
    <a:srgbClr val="FFFF00"/>
    <a:srgbClr val="FF3300"/>
    <a:srgbClr val="66CCFF"/>
    <a:srgbClr val="727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89542" autoAdjust="0"/>
  </p:normalViewPr>
  <p:slideViewPr>
    <p:cSldViewPr>
      <p:cViewPr varScale="1">
        <p:scale>
          <a:sx n="76" d="100"/>
          <a:sy n="76" d="100"/>
        </p:scale>
        <p:origin x="1853" y="53"/>
      </p:cViewPr>
      <p:guideLst>
        <p:guide orient="horz" pos="2496"/>
        <p:guide orient="horz" pos="1104"/>
        <p:guide orient="horz" pos="864"/>
        <p:guide pos="5759"/>
      </p:guideLst>
    </p:cSldViewPr>
  </p:slideViewPr>
  <p:outlineViewPr>
    <p:cViewPr varScale="1">
      <p:scale>
        <a:sx n="170" d="200"/>
        <a:sy n="170" d="200"/>
      </p:scale>
      <p:origin x="0" y="-36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768" y="60"/>
      </p:cViewPr>
      <p:guideLst>
        <p:guide orient="horz" pos="2662"/>
        <p:guide pos="1948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1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theme" Target="theme/theme1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tags" Target="tags/tag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presProps" Target="presProps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viewProps" Target="viewProps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6C32B2-37DA-4896-A686-96BEFBE1AB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3803FC-B4CF-4B3A-B612-3D8F8A11ED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B95DB2C7-6D0B-4AF1-93B8-A9B6A360F628}" type="datetimeFigureOut">
              <a:rPr lang="en-US"/>
              <a:pPr>
                <a:defRPr/>
              </a:pPr>
              <a:t>8/6/2025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05515-B71B-4FAE-8D73-64D6A2C26A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5A9D7-39A1-48FD-ACA0-47D40912ED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DD5BD9A7-726E-4597-921D-4178D2D86681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DEE2176A-3BBE-4E5C-AA49-89A86FA0B28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2688" y="706438"/>
            <a:ext cx="4643437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223396D-3BDA-43BD-B20F-974A4227219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01675" y="4416425"/>
            <a:ext cx="5607050" cy="417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8769297-9148-4D35-B041-B26195A9801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4323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62037" algn="l"/>
                <a:tab pos="1324074" algn="l"/>
                <a:tab pos="1986112" algn="l"/>
                <a:tab pos="2648148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AD48618-DCD7-4A72-A834-42E9167CFD8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965575" y="0"/>
            <a:ext cx="304323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62037" algn="l"/>
                <a:tab pos="1324074" algn="l"/>
                <a:tab pos="1986112" algn="l"/>
                <a:tab pos="2648148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A5C2A628-62C9-4827-B722-CB27369AC36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831263"/>
            <a:ext cx="304323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62037" algn="l"/>
                <a:tab pos="1324074" algn="l"/>
                <a:tab pos="1986112" algn="l"/>
                <a:tab pos="2648148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F227AFEA-1318-4E74-BEA1-A0DD34A8D67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965575" y="8831263"/>
            <a:ext cx="304323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61988" algn="l"/>
                <a:tab pos="1323975" algn="l"/>
                <a:tab pos="1985963" algn="l"/>
                <a:tab pos="2647950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E6362062-2785-4902-A2AC-014A5F7513B9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275DC9F-ACD8-4D86-9508-3EDB98CE54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19934515-7EB8-4340-86F7-DD1FACBA6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Slide Number Placeholder 4">
            <a:extLst>
              <a:ext uri="{FF2B5EF4-FFF2-40B4-BE49-F238E27FC236}">
                <a16:creationId xmlns:a16="http://schemas.microsoft.com/office/drawing/2014/main" id="{A84B2185-9C9C-48B1-901F-3931402E1350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6EFA48F-F1DA-4399-8C8B-6794D395C0D7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3" name="Footer Placeholder 1">
            <a:extLst>
              <a:ext uri="{FF2B5EF4-FFF2-40B4-BE49-F238E27FC236}">
                <a16:creationId xmlns:a16="http://schemas.microsoft.com/office/drawing/2014/main" id="{BE83D602-905E-407E-AD40-6C4BEB922C38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F1A99F12-11CE-4B97-A4EE-F149F9062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B3F30852-9CDF-4F62-940D-2963D60F7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6868" name="Slide Number Placeholder 4">
            <a:extLst>
              <a:ext uri="{FF2B5EF4-FFF2-40B4-BE49-F238E27FC236}">
                <a16:creationId xmlns:a16="http://schemas.microsoft.com/office/drawing/2014/main" id="{A9D846A8-E6A8-454A-90FE-A3CEC31D2F40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8627A85-48C0-480A-A1D5-EA9908E33292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9" name="Footer Placeholder 1">
            <a:extLst>
              <a:ext uri="{FF2B5EF4-FFF2-40B4-BE49-F238E27FC236}">
                <a16:creationId xmlns:a16="http://schemas.microsoft.com/office/drawing/2014/main" id="{80A635F1-0AEE-49D2-8B26-4AA175998248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CC0EC005-FDD2-4646-899B-96F0688E70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0875530B-0F16-4583-9C20-1F4A1A468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4">
            <a:extLst>
              <a:ext uri="{FF2B5EF4-FFF2-40B4-BE49-F238E27FC236}">
                <a16:creationId xmlns:a16="http://schemas.microsoft.com/office/drawing/2014/main" id="{8632884D-B0EC-4F01-8615-30BE26BD279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EDF00E4-BDE2-4970-938F-4EE3D13419AF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7" name="Footer Placeholder 1">
            <a:extLst>
              <a:ext uri="{FF2B5EF4-FFF2-40B4-BE49-F238E27FC236}">
                <a16:creationId xmlns:a16="http://schemas.microsoft.com/office/drawing/2014/main" id="{92A3CF1A-1594-4AB9-8C16-2DBADB98CA06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F8D5C3D8-FA03-4E7B-A43F-150CB78A0C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89EAC0B-9518-459D-B9D0-9769AFA62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0964" name="Slide Number Placeholder 4">
            <a:extLst>
              <a:ext uri="{FF2B5EF4-FFF2-40B4-BE49-F238E27FC236}">
                <a16:creationId xmlns:a16="http://schemas.microsoft.com/office/drawing/2014/main" id="{BEF41350-313D-47A7-B412-23ECF789515B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677581A-C090-487C-82B8-C5013AE25F08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5" name="Footer Placeholder 1">
            <a:extLst>
              <a:ext uri="{FF2B5EF4-FFF2-40B4-BE49-F238E27FC236}">
                <a16:creationId xmlns:a16="http://schemas.microsoft.com/office/drawing/2014/main" id="{AD0AC1EE-B5A7-4DA4-84FC-BB3082858E7C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7C465E7C-867D-4B5E-82A1-F2CD21A87F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E691F62E-9ABC-4EA6-B54A-A877D960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3012" name="Slide Number Placeholder 4">
            <a:extLst>
              <a:ext uri="{FF2B5EF4-FFF2-40B4-BE49-F238E27FC236}">
                <a16:creationId xmlns:a16="http://schemas.microsoft.com/office/drawing/2014/main" id="{E0C907A2-CEDB-4196-88CA-08358BA4A08B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04EEBBA-02FE-42EF-AA81-2BA9CE1A593F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3" name="Footer Placeholder 1">
            <a:extLst>
              <a:ext uri="{FF2B5EF4-FFF2-40B4-BE49-F238E27FC236}">
                <a16:creationId xmlns:a16="http://schemas.microsoft.com/office/drawing/2014/main" id="{D3BDD514-B3CA-43B0-863A-48C857930DC0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6362062-2785-4902-A2AC-014A5F7513B9}" type="slidenum">
              <a:rPr lang="en-US" altLang="en-US" smtClean="0"/>
              <a:pPr>
                <a:defRPr/>
              </a:pPr>
              <a:t>98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108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6362062-2785-4902-A2AC-014A5F7513B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247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951150F0-35D7-4226-9FE3-6C42940CB1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6B416ECA-220A-4D67-8EB3-D38D38291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532" name="Slide Number Placeholder 4">
            <a:extLst>
              <a:ext uri="{FF2B5EF4-FFF2-40B4-BE49-F238E27FC236}">
                <a16:creationId xmlns:a16="http://schemas.microsoft.com/office/drawing/2014/main" id="{ECD2DC60-0988-4D4E-B978-2BAC6B7C418D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4726D77-75BE-4A6E-AFB6-2234189CD83C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3" name="Footer Placeholder 1">
            <a:extLst>
              <a:ext uri="{FF2B5EF4-FFF2-40B4-BE49-F238E27FC236}">
                <a16:creationId xmlns:a16="http://schemas.microsoft.com/office/drawing/2014/main" id="{E4692788-10C0-4A1D-81C0-81F9DABC8180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4CFC43D5-5B39-4C1C-89EE-2DE91612E8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777E3240-6F1C-4D26-9871-39E4E7783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4580" name="Slide Number Placeholder 4">
            <a:extLst>
              <a:ext uri="{FF2B5EF4-FFF2-40B4-BE49-F238E27FC236}">
                <a16:creationId xmlns:a16="http://schemas.microsoft.com/office/drawing/2014/main" id="{C5EF0718-4A99-4AEA-B1C1-AFFFC825246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C6F3CFA-B130-43B4-BA93-CDE3458C5520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1" name="Footer Placeholder 1">
            <a:extLst>
              <a:ext uri="{FF2B5EF4-FFF2-40B4-BE49-F238E27FC236}">
                <a16:creationId xmlns:a16="http://schemas.microsoft.com/office/drawing/2014/main" id="{D7F60DDB-E8D3-467C-923D-DEF172D65E6F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DF2452F6-E629-4614-808F-31A91AC1E8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AA866E27-2FFF-432C-AF0D-D95847F00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4">
            <a:extLst>
              <a:ext uri="{FF2B5EF4-FFF2-40B4-BE49-F238E27FC236}">
                <a16:creationId xmlns:a16="http://schemas.microsoft.com/office/drawing/2014/main" id="{0733D11D-0EF0-40E1-B6D3-84FB5E109F77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F34F7A6-2629-492B-8954-FA179A84A7E6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9" name="Footer Placeholder 1">
            <a:extLst>
              <a:ext uri="{FF2B5EF4-FFF2-40B4-BE49-F238E27FC236}">
                <a16:creationId xmlns:a16="http://schemas.microsoft.com/office/drawing/2014/main" id="{822C5160-BA66-4A97-80C0-D76AC084D031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9C253786-AC31-414B-A34C-58DF8A92FD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FFE144ED-CDB5-4703-991C-25E533627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8676" name="Slide Number Placeholder 4">
            <a:extLst>
              <a:ext uri="{FF2B5EF4-FFF2-40B4-BE49-F238E27FC236}">
                <a16:creationId xmlns:a16="http://schemas.microsoft.com/office/drawing/2014/main" id="{0118A6BC-513C-4EA1-8D89-83B060073EF0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253BBD8-02F2-4631-823C-471BF24C3C55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7" name="Footer Placeholder 1">
            <a:extLst>
              <a:ext uri="{FF2B5EF4-FFF2-40B4-BE49-F238E27FC236}">
                <a16:creationId xmlns:a16="http://schemas.microsoft.com/office/drawing/2014/main" id="{E6A1632F-62D8-420E-A1ED-7143B41677EE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5487FA73-55B8-4E3E-BAED-0DDB9FF0E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B868621D-AE49-460D-994F-B56B18964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4">
            <a:extLst>
              <a:ext uri="{FF2B5EF4-FFF2-40B4-BE49-F238E27FC236}">
                <a16:creationId xmlns:a16="http://schemas.microsoft.com/office/drawing/2014/main" id="{2CF687B8-8AEF-4B7D-B823-C75FC9BA3D5E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C793E11-4C6F-4B5C-B4AC-48F1FBD94AEF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5" name="Footer Placeholder 1">
            <a:extLst>
              <a:ext uri="{FF2B5EF4-FFF2-40B4-BE49-F238E27FC236}">
                <a16:creationId xmlns:a16="http://schemas.microsoft.com/office/drawing/2014/main" id="{5BC9D213-5EC7-4FE1-B9AA-4E6857995712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0D8239A0-8EEB-4F30-86F9-0426A99D6B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3F879765-4E87-4FA3-9215-F17F9CFA4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2772" name="Slide Number Placeholder 4">
            <a:extLst>
              <a:ext uri="{FF2B5EF4-FFF2-40B4-BE49-F238E27FC236}">
                <a16:creationId xmlns:a16="http://schemas.microsoft.com/office/drawing/2014/main" id="{A9B8D139-3933-4E7B-A33D-589B02A7B7A5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6D22535-4289-46A6-B15E-4A196C2D98B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3" name="Footer Placeholder 1">
            <a:extLst>
              <a:ext uri="{FF2B5EF4-FFF2-40B4-BE49-F238E27FC236}">
                <a16:creationId xmlns:a16="http://schemas.microsoft.com/office/drawing/2014/main" id="{7D9FACC6-769B-4EEA-A82E-692423D8EC86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7FF6F15E-1141-4B59-B9D3-B241EBB32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D3F2BB9-4864-4E90-9F65-80D39A192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4820" name="Slide Number Placeholder 4">
            <a:extLst>
              <a:ext uri="{FF2B5EF4-FFF2-40B4-BE49-F238E27FC236}">
                <a16:creationId xmlns:a16="http://schemas.microsoft.com/office/drawing/2014/main" id="{80BF261C-9C81-401E-8E55-AC118245383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D046DDC-5A7B-404C-A3A1-FCFA9F821AA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1" name="Footer Placeholder 1">
            <a:extLst>
              <a:ext uri="{FF2B5EF4-FFF2-40B4-BE49-F238E27FC236}">
                <a16:creationId xmlns:a16="http://schemas.microsoft.com/office/drawing/2014/main" id="{84570510-5037-48AF-91FB-7CDA09CD2244}"/>
              </a:ext>
            </a:extLst>
          </p:cNvPr>
          <p:cNvSpPr>
            <a:spLocks noGrp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3975" algn="l"/>
                <a:tab pos="1985963" algn="l"/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8906870-E5B1-45E4-A6F3-2C91628A8E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B5D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EBD5B20-BC5C-4309-88E1-32A1900D91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88913"/>
            <a:ext cx="193198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B112A208-C5C3-47CF-9F4C-74A671A1A4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94500"/>
            <a:ext cx="9144000" cy="76200"/>
          </a:xfrm>
          <a:prstGeom prst="rect">
            <a:avLst/>
          </a:prstGeom>
          <a:solidFill>
            <a:srgbClr val="0B5D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5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778044E2-E128-4026-897A-BED8D7C60D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B5D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3D52DCB-6B65-436E-9769-FA4E402F52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88913"/>
            <a:ext cx="193198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D8816B5-A254-487A-8948-D4B84D5044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94500"/>
            <a:ext cx="9144000" cy="76200"/>
          </a:xfrm>
          <a:prstGeom prst="rect">
            <a:avLst/>
          </a:prstGeom>
          <a:solidFill>
            <a:srgbClr val="0B5D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8" descr="Related image">
            <a:extLst>
              <a:ext uri="{FF2B5EF4-FFF2-40B4-BE49-F238E27FC236}">
                <a16:creationId xmlns:a16="http://schemas.microsoft.com/office/drawing/2014/main" id="{E9EFD899-0421-467E-9FB9-74035AA865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3"/>
          <a:stretch>
            <a:fillRect/>
          </a:stretch>
        </p:blipFill>
        <p:spPr bwMode="auto">
          <a:xfrm>
            <a:off x="1687513" y="1485900"/>
            <a:ext cx="7456487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20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72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5AD61655-236D-49FE-89BE-57F9C1829C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B5D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7" name="Picture 9">
            <a:extLst>
              <a:ext uri="{FF2B5EF4-FFF2-40B4-BE49-F238E27FC236}">
                <a16:creationId xmlns:a16="http://schemas.microsoft.com/office/drawing/2014/main" id="{BD5421DA-27EB-47D3-9D8C-3FF0281B5A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2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5">
            <a:extLst>
              <a:ext uri="{FF2B5EF4-FFF2-40B4-BE49-F238E27FC236}">
                <a16:creationId xmlns:a16="http://schemas.microsoft.com/office/drawing/2014/main" id="{5D02A117-7D5C-459A-8EF6-F8D29CAB0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88913"/>
            <a:ext cx="193198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1">
            <a:extLst>
              <a:ext uri="{FF2B5EF4-FFF2-40B4-BE49-F238E27FC236}">
                <a16:creationId xmlns:a16="http://schemas.microsoft.com/office/drawing/2014/main" id="{E0863841-A188-4824-8F6A-D47EBE235F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94500"/>
            <a:ext cx="9144000" cy="76200"/>
          </a:xfrm>
          <a:prstGeom prst="rect">
            <a:avLst/>
          </a:prstGeom>
          <a:solidFill>
            <a:srgbClr val="0B5D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3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image" Target="../media/image289.png"/><Relationship Id="rId7" Type="http://schemas.openxmlformats.org/officeDocument/2006/relationships/image" Target="../media/image293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Relationship Id="rId9" Type="http://schemas.openxmlformats.org/officeDocument/2006/relationships/image" Target="../media/image29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1.png"/><Relationship Id="rId4" Type="http://schemas.openxmlformats.org/officeDocument/2006/relationships/image" Target="../media/image31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0.png"/><Relationship Id="rId4" Type="http://schemas.openxmlformats.org/officeDocument/2006/relationships/image" Target="../media/image3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Dominar%20400UG%20-%20Training%20Module%20Final_IB%20-%20Rev%201.ppt#-1,2,PowerPoint Presentation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3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2.png"/><Relationship Id="rId4" Type="http://schemas.openxmlformats.org/officeDocument/2006/relationships/image" Target="../media/image34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9.png"/><Relationship Id="rId4" Type="http://schemas.openxmlformats.org/officeDocument/2006/relationships/image" Target="../media/image348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jpeg"/><Relationship Id="rId3" Type="http://schemas.openxmlformats.org/officeDocument/2006/relationships/image" Target="../media/image351.jpeg"/><Relationship Id="rId7" Type="http://schemas.openxmlformats.org/officeDocument/2006/relationships/image" Target="../media/image355.jpeg"/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4.jpeg"/><Relationship Id="rId5" Type="http://schemas.openxmlformats.org/officeDocument/2006/relationships/image" Target="../media/image353.jpeg"/><Relationship Id="rId10" Type="http://schemas.openxmlformats.org/officeDocument/2006/relationships/image" Target="../media/image13.jpeg"/><Relationship Id="rId4" Type="http://schemas.openxmlformats.org/officeDocument/2006/relationships/image" Target="../media/image352.jpeg"/><Relationship Id="rId9" Type="http://schemas.openxmlformats.org/officeDocument/2006/relationships/hyperlink" Target="Dominar%20400UG%20-%20Training%20Module%20Final_IB%20-%20Rev%201.ppt#-1,2,PowerPoint Presentation" TargetMode="Externa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5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Dominar%20400UG%20-%20Training%20Module%20Final_IB%20-%20Rev%201.ppt#-1,2,PowerPoint Presentation" TargetMode="External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6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369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jpeg"/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emf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image" Target="../media/image37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eg"/><Relationship Id="rId2" Type="http://schemas.openxmlformats.org/officeDocument/2006/relationships/image" Target="../media/image378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jpeg"/><Relationship Id="rId2" Type="http://schemas.openxmlformats.org/officeDocument/2006/relationships/image" Target="../media/image380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image" Target="../media/image38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jpe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jpeg"/><Relationship Id="rId2" Type="http://schemas.openxmlformats.org/officeDocument/2006/relationships/image" Target="../media/image385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image" Target="../media/image375.emf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emf"/><Relationship Id="rId2" Type="http://schemas.openxmlformats.org/officeDocument/2006/relationships/image" Target="../media/image391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Dominar%20400UG%20-%20Training%20Module%20Final_IB%20-%20Rev%201.ppt#-1,31,PowerPoint Presentation" TargetMode="External"/><Relationship Id="rId13" Type="http://schemas.openxmlformats.org/officeDocument/2006/relationships/hyperlink" Target="Dominar%20400UG%20-%20Training%20Module%20Final_IB%20-%20Rev%201.ppt#-1,150,PowerPoint Presentation" TargetMode="External"/><Relationship Id="rId3" Type="http://schemas.openxmlformats.org/officeDocument/2006/relationships/hyperlink" Target="Dominar%20400UG%20-%20Training%20Module%20Final_IB%20-%20Rev%201.ppt#-1,3,PowerPoint Presentation" TargetMode="External"/><Relationship Id="rId7" Type="http://schemas.openxmlformats.org/officeDocument/2006/relationships/hyperlink" Target="Dominar%20400UG%20-%20Training%20Module%20Final_IB%20-%20Rev%201.ppt#-1,29,PowerPoint Presentation" TargetMode="External"/><Relationship Id="rId12" Type="http://schemas.openxmlformats.org/officeDocument/2006/relationships/hyperlink" Target="Dominar%20400UG%20-%20Training%20Module%20Final_IB%20-%20Rev%201.ppt#-1,137,PowerPoint Presentation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hyperlink" Target="Dominar%20400UG%20-%20Training%20Module%20Final_IB%20-%20Rev%201.ppt#-1,26,PowerPoint Presentation" TargetMode="External"/><Relationship Id="rId11" Type="http://schemas.openxmlformats.org/officeDocument/2006/relationships/hyperlink" Target="Dominar%20400UG%20-%20Training%20Module%20Final_IB%20-%20Rev%201.ppt#-1,87,PowerPoint Presentation" TargetMode="External"/><Relationship Id="rId5" Type="http://schemas.openxmlformats.org/officeDocument/2006/relationships/hyperlink" Target="Dominar%20400UG%20-%20Training%20Module%20Final_IB%20-%20Rev%201.ppt#-1,14,PowerPoint Presentation" TargetMode="External"/><Relationship Id="rId10" Type="http://schemas.openxmlformats.org/officeDocument/2006/relationships/hyperlink" Target="Dominar%20400UG%20-%20Training%20Module%20Final_IB%20-%20Rev%201.ppt#-1,82,PowerPoint Presentation" TargetMode="External"/><Relationship Id="rId4" Type="http://schemas.openxmlformats.org/officeDocument/2006/relationships/hyperlink" Target="Dominar%20400UG%20-%20Training%20Module%20Final_IB%20-%20Rev%201.ppt#-1,8,PowerPoint Presentation" TargetMode="External"/><Relationship Id="rId9" Type="http://schemas.openxmlformats.org/officeDocument/2006/relationships/hyperlink" Target="Dominar%20400UG%20-%20Training%20Module%20Final_IB%20-%20Rev%201.ppt#-1,80,PowerPoint Presentation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13.jpeg"/><Relationship Id="rId4" Type="http://schemas.openxmlformats.org/officeDocument/2006/relationships/hyperlink" Target="Dominar%20400UG%20-%20Training%20Module%20Final_IB%20-%20Rev%201.ppt#-1,2,PowerPoint Presentation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4.jpeg"/><Relationship Id="rId7" Type="http://schemas.openxmlformats.org/officeDocument/2006/relationships/hyperlink" Target="Dominar%20400UG%20-%20Training%20Module%20Final_IB%20-%20Rev%201.ppt#-1,2,PowerPoint Presentation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hyperlink" Target="Dominar%20400UG%20-%20Training%20Module%20Final_IB%20-%20Rev%201.ppt#-1,2,PowerPoint Presentation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7" Type="http://schemas.openxmlformats.org/officeDocument/2006/relationships/image" Target="../media/image142.emf"/><Relationship Id="rId2" Type="http://schemas.openxmlformats.org/officeDocument/2006/relationships/image" Target="../media/image13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wmf"/><Relationship Id="rId5" Type="http://schemas.openxmlformats.org/officeDocument/2006/relationships/image" Target="../media/image140.wmf"/><Relationship Id="rId4" Type="http://schemas.openxmlformats.org/officeDocument/2006/relationships/image" Target="../media/image13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wmf"/><Relationship Id="rId4" Type="http://schemas.openxmlformats.org/officeDocument/2006/relationships/image" Target="../media/image145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wmf"/><Relationship Id="rId4" Type="http://schemas.openxmlformats.org/officeDocument/2006/relationships/image" Target="../media/image149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5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wmf"/><Relationship Id="rId4" Type="http://schemas.openxmlformats.org/officeDocument/2006/relationships/image" Target="../media/image15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3.jpeg"/><Relationship Id="rId5" Type="http://schemas.openxmlformats.org/officeDocument/2006/relationships/hyperlink" Target="Dominar%20400UG%20-%20Training%20Module%20Final_IB%20-%20Rev%201.ppt#-1,2,PowerPoint Presentation" TargetMode="External"/><Relationship Id="rId4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08.png"/><Relationship Id="rId7" Type="http://schemas.openxmlformats.org/officeDocument/2006/relationships/hyperlink" Target="Dominar%20400UG%20-%20Training%20Module%20Final_IB%20-%20Rev%201.ppt#-1,2,PowerPoint Presentation" TargetMode="External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13.jpeg"/><Relationship Id="rId5" Type="http://schemas.openxmlformats.org/officeDocument/2006/relationships/hyperlink" Target="Dominar%20400UG%20-%20Training%20Module%20Final_IB%20-%20Rev%201.ppt#-1,2,PowerPoint Presentation" TargetMode="External"/><Relationship Id="rId4" Type="http://schemas.openxmlformats.org/officeDocument/2006/relationships/image" Target="../media/image105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Dominar%20400UG%20-%20Training%20Module%20Final_IB%20-%20Rev%201.ppt#-1,2,PowerPoint Presentation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13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C0D3FDAF-D380-4FA9-A908-BF920F97C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t="14322" r="10428" b="8536"/>
          <a:stretch>
            <a:fillRect/>
          </a:stretch>
        </p:blipFill>
        <p:spPr bwMode="auto">
          <a:xfrm>
            <a:off x="322263" y="1608138"/>
            <a:ext cx="8451850" cy="500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Box 4">
            <a:extLst>
              <a:ext uri="{FF2B5EF4-FFF2-40B4-BE49-F238E27FC236}">
                <a16:creationId xmlns:a16="http://schemas.microsoft.com/office/drawing/2014/main" id="{B27BB6C9-55A2-4370-8031-0A220963F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236" y="849313"/>
            <a:ext cx="30957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altLang="en-US" b="1"/>
              <a:t>Módulo de Entrenamiento:</a:t>
            </a:r>
          </a:p>
          <a:p>
            <a:pPr algn="ctr"/>
            <a:r>
              <a:rPr lang="es-ES" altLang="en-US" b="1"/>
              <a:t>Dominar 400 UG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14" name="Group 170">
            <a:extLst>
              <a:ext uri="{FF2B5EF4-FFF2-40B4-BE49-F238E27FC236}">
                <a16:creationId xmlns:a16="http://schemas.microsoft.com/office/drawing/2014/main" id="{642E118D-DD97-4CD0-91D6-96BAB1DD4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152219"/>
              </p:ext>
            </p:extLst>
          </p:nvPr>
        </p:nvGraphicFramePr>
        <p:xfrm>
          <a:off x="246063" y="1152525"/>
          <a:ext cx="4249737" cy="5160966"/>
        </p:xfrm>
        <a:graphic>
          <a:graphicData uri="http://schemas.openxmlformats.org/drawingml/2006/table">
            <a:tbl>
              <a:tblPr/>
              <a:tblGrid>
                <a:gridCol w="1062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0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6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418">
                <a:tc gridSpan="2">
                  <a:txBody>
                    <a:bodyPr/>
                    <a:lstStyle/>
                    <a:p>
                      <a:pPr marL="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altLang="en-US" sz="12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Parámetro</a:t>
                      </a:r>
                      <a:endParaRPr lang="es-E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altLang="en-US" sz="12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Especificaciones</a:t>
                      </a:r>
                      <a:endParaRPr lang="es-ES" sz="1200" kern="1200" noProof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364">
                <a:tc gridSpan="2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Tipo de bastidor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Perimetral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364">
                <a:tc rowSpan="2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Suspensión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Delantero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 Dominar UG : USD (invertidas)</a:t>
                      </a:r>
                    </a:p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 Dominar       : Convencional</a:t>
                      </a:r>
                    </a:p>
                  </a:txBody>
                  <a:tcPr marL="9523" marR="9523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Posterior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 Mono suspensión con </a:t>
                      </a:r>
                      <a:r>
                        <a:rPr lang="es-ES" sz="1200" kern="120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Nitrox</a:t>
                      </a:r>
                      <a:endParaRPr lang="es-E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3" marR="9523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364">
                <a:tc rowSpan="2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Frenos</a:t>
                      </a:r>
                      <a:endParaRPr lang="es-E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Delantero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ABS de doble canal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Posterior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364">
                <a:tc rowSpan="2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Neumáticos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Delantero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110 / 70 - R17, Sin cámara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7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Posterior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150 / 60 - R17, Sin cámara</a:t>
                      </a:r>
                    </a:p>
                  </a:txBody>
                  <a:tcPr marL="91424" marR="91424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Group 113">
            <a:extLst>
              <a:ext uri="{FF2B5EF4-FFF2-40B4-BE49-F238E27FC236}">
                <a16:creationId xmlns:a16="http://schemas.microsoft.com/office/drawing/2014/main" id="{EF6C6B25-C21D-46EE-874A-498B46B0A4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616846"/>
              </p:ext>
            </p:extLst>
          </p:nvPr>
        </p:nvGraphicFramePr>
        <p:xfrm>
          <a:off x="4572000" y="1152525"/>
          <a:ext cx="4249738" cy="3598901"/>
        </p:xfrm>
        <a:graphic>
          <a:graphicData uri="http://schemas.openxmlformats.org/drawingml/2006/table">
            <a:tbl>
              <a:tblPr/>
              <a:tblGrid>
                <a:gridCol w="1080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129">
                <a:tc gridSpan="2">
                  <a:txBody>
                    <a:bodyPr/>
                    <a:lstStyle/>
                    <a:p>
                      <a:pPr marL="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altLang="en-US" sz="12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Parámetro</a:t>
                      </a: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altLang="en-US" sz="12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Especificaciones</a:t>
                      </a: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117">
                <a:tc rowSpan="3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Presión de neumáticos</a:t>
                      </a:r>
                      <a:endParaRPr lang="es-E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Delantero</a:t>
                      </a:r>
                      <a:endParaRPr lang="es-E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2.04 Kg/Cm² (29 PSI)</a:t>
                      </a:r>
                      <a:endParaRPr lang="es-E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1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Posterior</a:t>
                      </a:r>
                      <a:r>
                        <a:rPr lang="es-ES" sz="12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(Solo)</a:t>
                      </a:r>
                      <a:endParaRPr lang="es-E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2.25 Kg/Cm² (32 PSI)</a:t>
                      </a:r>
                      <a:endParaRPr lang="es-E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11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L="91421" marR="91421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Posterior</a:t>
                      </a:r>
                      <a:r>
                        <a:rPr lang="es-ES" sz="12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(Pasajero)</a:t>
                      </a:r>
                      <a:endParaRPr lang="es-E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2.25 Kg/Cm² (32 PSI)</a:t>
                      </a: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68">
                <a:tc gridSpan="3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Capacidad del Depósito de Combustible</a:t>
                      </a: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L="91421" marR="91421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449">
                <a:tc gridSpan="2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Lleno</a:t>
                      </a: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13 litros</a:t>
                      </a: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607">
                <a:tc gridSpan="2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Reserva utilizable</a:t>
                      </a: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3 litros</a:t>
                      </a: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07">
                <a:tc gridSpan="2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Reserva no utilizable</a:t>
                      </a: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600 ml</a:t>
                      </a: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128">
                <a:tc gridSpan="2"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Grado de combustible</a:t>
                      </a: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Sin plomo RON - 91 (Número de Octano)</a:t>
                      </a:r>
                    </a:p>
                  </a:txBody>
                  <a:tcPr marL="91421" marR="91421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Group 153">
            <a:extLst>
              <a:ext uri="{FF2B5EF4-FFF2-40B4-BE49-F238E27FC236}">
                <a16:creationId xmlns:a16="http://schemas.microsoft.com/office/drawing/2014/main" id="{4942BB17-E0EE-4AFA-9463-2B7251AD4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671986"/>
              </p:ext>
            </p:extLst>
          </p:nvPr>
        </p:nvGraphicFramePr>
        <p:xfrm>
          <a:off x="4611688" y="4795838"/>
          <a:ext cx="4210050" cy="1517649"/>
        </p:xfrm>
        <a:graphic>
          <a:graphicData uri="http://schemas.openxmlformats.org/drawingml/2006/table">
            <a:tbl>
              <a:tblPr/>
              <a:tblGrid>
                <a:gridCol w="982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1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048">
                <a:tc gridSpan="3"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Detalles del aceite de las horquillas:</a:t>
                      </a:r>
                    </a:p>
                  </a:txBody>
                  <a:tcPr marL="91416" marR="91416" marT="45739" marB="457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91416" marR="91416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16" marR="91416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4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1200" kern="1200" noProof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16" marR="91416" marT="45739" marB="457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400</a:t>
                      </a:r>
                    </a:p>
                  </a:txBody>
                  <a:tcPr marR="9524" marT="95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400UG</a:t>
                      </a:r>
                    </a:p>
                  </a:txBody>
                  <a:tcPr marR="9524" marT="95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4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Grado</a:t>
                      </a:r>
                    </a:p>
                  </a:txBody>
                  <a:tcPr marL="91416" marR="91416" marT="45739" marB="457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SAE 10W20</a:t>
                      </a:r>
                    </a:p>
                  </a:txBody>
                  <a:tcPr marR="9524" marT="95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PRF001</a:t>
                      </a:r>
                    </a:p>
                  </a:txBody>
                  <a:tcPr marR="9524" marT="95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5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Cantidad/ barra</a:t>
                      </a:r>
                    </a:p>
                  </a:txBody>
                  <a:tcPr marL="91416" marR="91416" marT="45739" marB="457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420 ml</a:t>
                      </a:r>
                    </a:p>
                  </a:txBody>
                  <a:tcPr marR="9524" marT="95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440 ml</a:t>
                      </a:r>
                    </a:p>
                  </a:txBody>
                  <a:tcPr marR="9524" marT="95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73" name="Text Box 53">
            <a:extLst>
              <a:ext uri="{FF2B5EF4-FFF2-40B4-BE49-F238E27FC236}">
                <a16:creationId xmlns:a16="http://schemas.microsoft.com/office/drawing/2014/main" id="{FCFABE08-13D4-4CE4-8BEA-C4FA43232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803275"/>
            <a:ext cx="51530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sz="1400" b="1"/>
              <a:t>Chasis y carrocería</a:t>
            </a:r>
          </a:p>
        </p:txBody>
      </p:sp>
      <p:sp>
        <p:nvSpPr>
          <p:cNvPr id="16474" name="Text Box 53">
            <a:extLst>
              <a:ext uri="{FF2B5EF4-FFF2-40B4-BE49-F238E27FC236}">
                <a16:creationId xmlns:a16="http://schemas.microsoft.com/office/drawing/2014/main" id="{BACE874D-B42B-4090-8A32-2E4FAFE35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688"/>
            <a:ext cx="51530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b="1">
                <a:solidFill>
                  <a:schemeClr val="bg1"/>
                </a:solidFill>
              </a:rPr>
              <a:t>Especificaciones Técnicas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B4518AC-72D2-49F0-B3F3-A484FC3A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507163"/>
            <a:ext cx="87280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100" b="1" i="1"/>
              <a:t>Nota: Las filas resaltadas en amarillo indican las especificaciones modificadas en la Dominar 400UG, el resto permanece igual.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53">
            <a:extLst>
              <a:ext uri="{FF2B5EF4-FFF2-40B4-BE49-F238E27FC236}">
                <a16:creationId xmlns:a16="http://schemas.microsoft.com/office/drawing/2014/main" id="{003438DC-CA5F-4A17-A9A6-097575DE0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Pistón (Sub-ensamble del Cilindro completo)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1B372A-FDEE-400A-8673-4E5E2F5FB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165740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36JF0059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partes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Marcada como “K10”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Marcada como “K10 UG”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9837" name="Picture 5">
            <a:extLst>
              <a:ext uri="{FF2B5EF4-FFF2-40B4-BE49-F238E27FC236}">
                <a16:creationId xmlns:a16="http://schemas.microsoft.com/office/drawing/2014/main" id="{A9C88952-F1A8-4C19-AB03-AB8C3CBFF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379538"/>
            <a:ext cx="2859087" cy="2646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38" name="Picture 14">
            <a:extLst>
              <a:ext uri="{FF2B5EF4-FFF2-40B4-BE49-F238E27FC236}">
                <a16:creationId xmlns:a16="http://schemas.microsoft.com/office/drawing/2014/main" id="{77A0A246-4395-4D01-BD4C-85E1AC0CB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366838"/>
            <a:ext cx="2874963" cy="2659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7FEC5F-AA7F-4741-8940-81EB9887C46C}"/>
              </a:ext>
            </a:extLst>
          </p:cNvPr>
          <p:cNvSpPr txBox="1"/>
          <p:nvPr/>
        </p:nvSpPr>
        <p:spPr>
          <a:xfrm>
            <a:off x="6618288" y="1677988"/>
            <a:ext cx="9096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100" b="1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K10 UG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53">
            <a:extLst>
              <a:ext uri="{FF2B5EF4-FFF2-40B4-BE49-F238E27FC236}">
                <a16:creationId xmlns:a16="http://schemas.microsoft.com/office/drawing/2014/main" id="{84237452-C3AC-44E7-BEA9-7D3D6CD4D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Filtro de Aire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3DE5FA-753A-4BF2-8536-5F2BD0861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567068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DT581079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JF581029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Tubo doblado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Tubo recto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0861" name="Picture 3">
            <a:extLst>
              <a:ext uri="{FF2B5EF4-FFF2-40B4-BE49-F238E27FC236}">
                <a16:creationId xmlns:a16="http://schemas.microsoft.com/office/drawing/2014/main" id="{095B8B33-4157-4BE3-B228-C92905E01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1377950"/>
            <a:ext cx="2241550" cy="2662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0862" name="Straight Arrow Connector 9">
            <a:extLst>
              <a:ext uri="{FF2B5EF4-FFF2-40B4-BE49-F238E27FC236}">
                <a16:creationId xmlns:a16="http://schemas.microsoft.com/office/drawing/2014/main" id="{42E55E66-5CCB-4CDC-9D04-772AFE43F5B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69025" y="2595563"/>
            <a:ext cx="1139825" cy="96996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5F6F54-17F9-455E-8736-20411B9D9D23}"/>
              </a:ext>
            </a:extLst>
          </p:cNvPr>
          <p:cNvSpPr txBox="1"/>
          <p:nvPr/>
        </p:nvSpPr>
        <p:spPr>
          <a:xfrm>
            <a:off x="5805488" y="3748088"/>
            <a:ext cx="186531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Tubo de conexión</a:t>
            </a:r>
          </a:p>
        </p:txBody>
      </p:sp>
      <p:pic>
        <p:nvPicPr>
          <p:cNvPr id="120864" name="Picture 4">
            <a:extLst>
              <a:ext uri="{FF2B5EF4-FFF2-40B4-BE49-F238E27FC236}">
                <a16:creationId xmlns:a16="http://schemas.microsoft.com/office/drawing/2014/main" id="{339A2278-554D-4DAE-AB4C-04CF33F3F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1377950"/>
            <a:ext cx="2257425" cy="261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DD0AD7-D763-4498-B739-C85BFB4A2E26}"/>
              </a:ext>
            </a:extLst>
          </p:cNvPr>
          <p:cNvSpPr txBox="1"/>
          <p:nvPr/>
        </p:nvSpPr>
        <p:spPr>
          <a:xfrm>
            <a:off x="2025650" y="3706813"/>
            <a:ext cx="18653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Tubo de conexión</a:t>
            </a:r>
          </a:p>
        </p:txBody>
      </p:sp>
      <p:cxnSp>
        <p:nvCxnSpPr>
          <p:cNvPr id="120866" name="Straight Arrow Connector 9">
            <a:extLst>
              <a:ext uri="{FF2B5EF4-FFF2-40B4-BE49-F238E27FC236}">
                <a16:creationId xmlns:a16="http://schemas.microsoft.com/office/drawing/2014/main" id="{C1DA4268-2A70-4494-8F8C-F140B1B7102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38400" y="2736850"/>
            <a:ext cx="1139825" cy="96996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53">
            <a:extLst>
              <a:ext uri="{FF2B5EF4-FFF2-40B4-BE49-F238E27FC236}">
                <a16:creationId xmlns:a16="http://schemas.microsoft.com/office/drawing/2014/main" id="{063E0F32-C799-48BD-8EC6-C981DDE22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Guía de Cadena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AE7547-5D8F-4A19-B786-FE71D0CBB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30962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36JF0055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partes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Lado holgado: Menos doblado en el extremo</a:t>
                      </a:r>
                    </a:p>
                    <a:p>
                      <a:pPr marL="174625" marR="0" lvl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Lado ajustado: Perfil del extremo es diferente al de Dominar 400 UG. Aleta rectangular.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Lado holgado: Más doblado en el extremo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Lado ajustado: Perfil del extremo es diferente al de Dominar 400. Aleta redondeada.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1885" name="Picture 3">
            <a:extLst>
              <a:ext uri="{FF2B5EF4-FFF2-40B4-BE49-F238E27FC236}">
                <a16:creationId xmlns:a16="http://schemas.microsoft.com/office/drawing/2014/main" id="{BD6541D3-3CB3-45D1-8331-D0F6305FB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1330325"/>
            <a:ext cx="2346325" cy="1300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86" name="Picture 4">
            <a:extLst>
              <a:ext uri="{FF2B5EF4-FFF2-40B4-BE49-F238E27FC236}">
                <a16:creationId xmlns:a16="http://schemas.microsoft.com/office/drawing/2014/main" id="{5902A9F8-2893-4967-9D3C-6F6353D99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330325"/>
            <a:ext cx="2820988" cy="1300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09857A-EAD9-4B4C-8634-234DC96C5E8F}"/>
              </a:ext>
            </a:extLst>
          </p:cNvPr>
          <p:cNvSpPr txBox="1"/>
          <p:nvPr/>
        </p:nvSpPr>
        <p:spPr>
          <a:xfrm>
            <a:off x="1462088" y="1339850"/>
            <a:ext cx="10287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Lado holgado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170B0-018E-4C27-AA6F-616C1B9B7335}"/>
              </a:ext>
            </a:extLst>
          </p:cNvPr>
          <p:cNvSpPr txBox="1"/>
          <p:nvPr/>
        </p:nvSpPr>
        <p:spPr>
          <a:xfrm>
            <a:off x="5178425" y="1339850"/>
            <a:ext cx="10287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Lado holgado</a:t>
            </a:r>
          </a:p>
        </p:txBody>
      </p:sp>
      <p:sp>
        <p:nvSpPr>
          <p:cNvPr id="121889" name="Oval 5">
            <a:extLst>
              <a:ext uri="{FF2B5EF4-FFF2-40B4-BE49-F238E27FC236}">
                <a16:creationId xmlns:a16="http://schemas.microsoft.com/office/drawing/2014/main" id="{093D7337-FE7A-4E3A-8427-53C4E6283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2062163"/>
            <a:ext cx="608012" cy="56832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21890" name="Oval 9">
            <a:extLst>
              <a:ext uri="{FF2B5EF4-FFF2-40B4-BE49-F238E27FC236}">
                <a16:creationId xmlns:a16="http://schemas.microsoft.com/office/drawing/2014/main" id="{84461C54-56FC-4AFF-96EA-A42E64882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163" y="2122488"/>
            <a:ext cx="585787" cy="51593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121891" name="Picture 8">
            <a:extLst>
              <a:ext uri="{FF2B5EF4-FFF2-40B4-BE49-F238E27FC236}">
                <a16:creationId xmlns:a16="http://schemas.microsoft.com/office/drawing/2014/main" id="{AF2FCB13-CCD5-439C-82FE-A2BEB91AA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662238"/>
            <a:ext cx="2125663" cy="731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509C59-FC9E-4266-B800-B22C34619B72}"/>
              </a:ext>
            </a:extLst>
          </p:cNvPr>
          <p:cNvSpPr txBox="1"/>
          <p:nvPr/>
        </p:nvSpPr>
        <p:spPr>
          <a:xfrm>
            <a:off x="5194300" y="2659063"/>
            <a:ext cx="10287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Lado ajustado</a:t>
            </a:r>
          </a:p>
        </p:txBody>
      </p:sp>
      <p:pic>
        <p:nvPicPr>
          <p:cNvPr id="121893" name="Picture 10">
            <a:extLst>
              <a:ext uri="{FF2B5EF4-FFF2-40B4-BE49-F238E27FC236}">
                <a16:creationId xmlns:a16="http://schemas.microsoft.com/office/drawing/2014/main" id="{EC6F1C3B-9C2D-4127-B0D5-96082BA7E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454400"/>
            <a:ext cx="3489325" cy="560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94" name="Picture 12">
            <a:extLst>
              <a:ext uri="{FF2B5EF4-FFF2-40B4-BE49-F238E27FC236}">
                <a16:creationId xmlns:a16="http://schemas.microsoft.com/office/drawing/2014/main" id="{DDB24119-914F-4AD0-B850-14C2DD211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667000"/>
            <a:ext cx="2232025" cy="72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95" name="Picture 13">
            <a:extLst>
              <a:ext uri="{FF2B5EF4-FFF2-40B4-BE49-F238E27FC236}">
                <a16:creationId xmlns:a16="http://schemas.microsoft.com/office/drawing/2014/main" id="{44AF8AF0-0DFE-4B63-82C0-96F5CC7D68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3454400"/>
            <a:ext cx="3457575" cy="515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96" name="Oval 15">
            <a:extLst>
              <a:ext uri="{FF2B5EF4-FFF2-40B4-BE49-F238E27FC236}">
                <a16:creationId xmlns:a16="http://schemas.microsoft.com/office/drawing/2014/main" id="{4C4BA441-B7B4-4504-8AAF-E3489FB26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2652713"/>
            <a:ext cx="608012" cy="56673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21897" name="Oval 16">
            <a:extLst>
              <a:ext uri="{FF2B5EF4-FFF2-40B4-BE49-F238E27FC236}">
                <a16:creationId xmlns:a16="http://schemas.microsoft.com/office/drawing/2014/main" id="{220F8333-E12B-49F5-B016-3FEA4FE79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5" y="2638425"/>
            <a:ext cx="608013" cy="566738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21898" name="Oval 17">
            <a:extLst>
              <a:ext uri="{FF2B5EF4-FFF2-40B4-BE49-F238E27FC236}">
                <a16:creationId xmlns:a16="http://schemas.microsoft.com/office/drawing/2014/main" id="{FC5FFAE5-14C7-4FE2-9F3B-022E4E8C2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2990850"/>
            <a:ext cx="447675" cy="385763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21899" name="Oval 18">
            <a:extLst>
              <a:ext uri="{FF2B5EF4-FFF2-40B4-BE49-F238E27FC236}">
                <a16:creationId xmlns:a16="http://schemas.microsoft.com/office/drawing/2014/main" id="{91073A46-4923-4432-97AA-2D5458887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3" y="2962275"/>
            <a:ext cx="447675" cy="38417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21900" name="Oval 19">
            <a:extLst>
              <a:ext uri="{FF2B5EF4-FFF2-40B4-BE49-F238E27FC236}">
                <a16:creationId xmlns:a16="http://schemas.microsoft.com/office/drawing/2014/main" id="{5379C978-AF43-40FC-B580-AEC4F67FC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3454400"/>
            <a:ext cx="606425" cy="566738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21901" name="Oval 20">
            <a:extLst>
              <a:ext uri="{FF2B5EF4-FFF2-40B4-BE49-F238E27FC236}">
                <a16:creationId xmlns:a16="http://schemas.microsoft.com/office/drawing/2014/main" id="{5B6C6A7D-F314-4EB6-AD25-18327DD24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446463"/>
            <a:ext cx="608013" cy="56673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A522F9-013C-4404-911E-6674A2931A6A}"/>
              </a:ext>
            </a:extLst>
          </p:cNvPr>
          <p:cNvSpPr txBox="1"/>
          <p:nvPr/>
        </p:nvSpPr>
        <p:spPr>
          <a:xfrm>
            <a:off x="7542213" y="3141663"/>
            <a:ext cx="10287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Aleta</a:t>
            </a:r>
          </a:p>
        </p:txBody>
      </p:sp>
      <p:cxnSp>
        <p:nvCxnSpPr>
          <p:cNvPr id="121903" name="Straight Arrow Connector 9">
            <a:extLst>
              <a:ext uri="{FF2B5EF4-FFF2-40B4-BE49-F238E27FC236}">
                <a16:creationId xmlns:a16="http://schemas.microsoft.com/office/drawing/2014/main" id="{967565A5-084E-4CF4-A0CE-42D81D1EBC4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123113" y="3370263"/>
            <a:ext cx="492125" cy="2349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992A93E-BD52-4733-86DD-1FDD00D2BC6A}"/>
              </a:ext>
            </a:extLst>
          </p:cNvPr>
          <p:cNvSpPr txBox="1"/>
          <p:nvPr/>
        </p:nvSpPr>
        <p:spPr>
          <a:xfrm>
            <a:off x="3821113" y="3141663"/>
            <a:ext cx="10287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Aleta</a:t>
            </a:r>
          </a:p>
        </p:txBody>
      </p:sp>
      <p:cxnSp>
        <p:nvCxnSpPr>
          <p:cNvPr id="121905" name="Straight Arrow Connector 9">
            <a:extLst>
              <a:ext uri="{FF2B5EF4-FFF2-40B4-BE49-F238E27FC236}">
                <a16:creationId xmlns:a16="http://schemas.microsoft.com/office/drawing/2014/main" id="{621C8B56-620F-4404-994C-5835EF467CB3}"/>
              </a:ext>
            </a:extLst>
          </p:cNvPr>
          <p:cNvCxnSpPr>
            <a:cxnSpLocks noChangeShapeType="1"/>
            <a:endCxn id="121901" idx="7"/>
          </p:cNvCxnSpPr>
          <p:nvPr/>
        </p:nvCxnSpPr>
        <p:spPr bwMode="auto">
          <a:xfrm flipH="1">
            <a:off x="3109913" y="3370263"/>
            <a:ext cx="784225" cy="1587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3">
            <a:extLst>
              <a:ext uri="{FF2B5EF4-FFF2-40B4-BE49-F238E27FC236}">
                <a16:creationId xmlns:a16="http://schemas.microsoft.com/office/drawing/2014/main" id="{A70A4AC8-AA1D-46AE-B710-C6B0E5524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Piñón del Cigüeñal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D68C6B-5AE1-4FE5-9764-14D2717F0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261772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JF511223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JY511220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Ancho del diente: 4.75 mm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Ancho del diente: 6.6 mm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2909" name="Picture 3">
            <a:extLst>
              <a:ext uri="{FF2B5EF4-FFF2-40B4-BE49-F238E27FC236}">
                <a16:creationId xmlns:a16="http://schemas.microsoft.com/office/drawing/2014/main" id="{AF2CC892-C82F-457B-BB49-35452464B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1330325"/>
            <a:ext cx="2066925" cy="2733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2910" name="Straight Connector 6">
            <a:extLst>
              <a:ext uri="{FF2B5EF4-FFF2-40B4-BE49-F238E27FC236}">
                <a16:creationId xmlns:a16="http://schemas.microsoft.com/office/drawing/2014/main" id="{EC27E1FD-8DDB-4E5F-BD63-DB1948650C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4013" y="1531938"/>
            <a:ext cx="0" cy="682625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11" name="Straight Connector 7">
            <a:extLst>
              <a:ext uri="{FF2B5EF4-FFF2-40B4-BE49-F238E27FC236}">
                <a16:creationId xmlns:a16="http://schemas.microsoft.com/office/drawing/2014/main" id="{C46EECA6-2AF2-43B9-B801-8C5A972C48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65988" y="1531938"/>
            <a:ext cx="0" cy="682625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12" name="Straight Arrow Connector 9">
            <a:extLst>
              <a:ext uri="{FF2B5EF4-FFF2-40B4-BE49-F238E27FC236}">
                <a16:creationId xmlns:a16="http://schemas.microsoft.com/office/drawing/2014/main" id="{8B30A403-23D4-4FBF-9B76-C87BB6ECA8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4013" y="2062163"/>
            <a:ext cx="573087" cy="1587"/>
          </a:xfrm>
          <a:prstGeom prst="straightConnector1">
            <a:avLst/>
          </a:prstGeom>
          <a:noFill/>
          <a:ln w="28575" algn="ctr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2913" name="Picture 10">
            <a:extLst>
              <a:ext uri="{FF2B5EF4-FFF2-40B4-BE49-F238E27FC236}">
                <a16:creationId xmlns:a16="http://schemas.microsoft.com/office/drawing/2014/main" id="{827D4127-5600-4308-8D44-AF6A9A4D9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1323975"/>
            <a:ext cx="2066925" cy="2733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2914" name="Straight Connector 11">
            <a:extLst>
              <a:ext uri="{FF2B5EF4-FFF2-40B4-BE49-F238E27FC236}">
                <a16:creationId xmlns:a16="http://schemas.microsoft.com/office/drawing/2014/main" id="{01048012-B895-47BB-AAD9-357B7276B5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25763" y="1525588"/>
            <a:ext cx="0" cy="682625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15" name="Straight Connector 12">
            <a:extLst>
              <a:ext uri="{FF2B5EF4-FFF2-40B4-BE49-F238E27FC236}">
                <a16:creationId xmlns:a16="http://schemas.microsoft.com/office/drawing/2014/main" id="{97B073A3-448F-4C89-8495-F60325AE6C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89325" y="1525588"/>
            <a:ext cx="0" cy="682625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16" name="Straight Arrow Connector 13">
            <a:extLst>
              <a:ext uri="{FF2B5EF4-FFF2-40B4-BE49-F238E27FC236}">
                <a16:creationId xmlns:a16="http://schemas.microsoft.com/office/drawing/2014/main" id="{BE163B8B-0B21-4CB2-B220-B526009CBB9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25763" y="2057400"/>
            <a:ext cx="574675" cy="0"/>
          </a:xfrm>
          <a:prstGeom prst="straightConnector1">
            <a:avLst/>
          </a:prstGeom>
          <a:noFill/>
          <a:ln w="28575" algn="ctr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DC24CD-4385-4AD9-A316-D17316EA7E50}"/>
              </a:ext>
            </a:extLst>
          </p:cNvPr>
          <p:cNvSpPr txBox="1"/>
          <p:nvPr/>
        </p:nvSpPr>
        <p:spPr>
          <a:xfrm>
            <a:off x="3494088" y="1487488"/>
            <a:ext cx="10287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4.75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6A607-F310-49BD-8A44-F44ECD41B826}"/>
              </a:ext>
            </a:extLst>
          </p:cNvPr>
          <p:cNvSpPr txBox="1"/>
          <p:nvPr/>
        </p:nvSpPr>
        <p:spPr>
          <a:xfrm>
            <a:off x="7259638" y="1487488"/>
            <a:ext cx="10271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6.6 mm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53">
            <a:extLst>
              <a:ext uri="{FF2B5EF4-FFF2-40B4-BE49-F238E27FC236}">
                <a16:creationId xmlns:a16="http://schemas.microsoft.com/office/drawing/2014/main" id="{ADD6C376-AA60-4BC8-BFB9-EF1789AB1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Cadena de Levas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46B3CE4-C46C-44B2-A16B-7FBEA0C3E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208279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JF511223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JY511220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Nº de eslabones: 106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Nº de eslabones: 130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3933" name="Picture 4">
            <a:extLst>
              <a:ext uri="{FF2B5EF4-FFF2-40B4-BE49-F238E27FC236}">
                <a16:creationId xmlns:a16="http://schemas.microsoft.com/office/drawing/2014/main" id="{4F95AAF1-5D93-49DA-81D8-1AFCFEB01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835150"/>
            <a:ext cx="35020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34" name="Picture 8">
            <a:extLst>
              <a:ext uri="{FF2B5EF4-FFF2-40B4-BE49-F238E27FC236}">
                <a16:creationId xmlns:a16="http://schemas.microsoft.com/office/drawing/2014/main" id="{22C08AF9-BA12-46BD-8DF7-F5B63A32D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835150"/>
            <a:ext cx="35020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53">
            <a:extLst>
              <a:ext uri="{FF2B5EF4-FFF2-40B4-BE49-F238E27FC236}">
                <a16:creationId xmlns:a16="http://schemas.microsoft.com/office/drawing/2014/main" id="{69748226-978C-457E-AD19-2A535148F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Balanceador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F6366B-2C77-4D94-9C42-02BD11A39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763628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DT531200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JY531220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Red sin paso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Red sin paso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4957" name="Picture 3">
            <a:extLst>
              <a:ext uri="{FF2B5EF4-FFF2-40B4-BE49-F238E27FC236}">
                <a16:creationId xmlns:a16="http://schemas.microsoft.com/office/drawing/2014/main" id="{5C9F88F3-0B05-4F0D-A724-076EAE1EF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704975"/>
            <a:ext cx="3657600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58" name="Picture 4">
            <a:extLst>
              <a:ext uri="{FF2B5EF4-FFF2-40B4-BE49-F238E27FC236}">
                <a16:creationId xmlns:a16="http://schemas.microsoft.com/office/drawing/2014/main" id="{A4457C6F-3FF2-4115-A29E-02A23B7BC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704975"/>
            <a:ext cx="3617912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425A2-9091-4217-9CA6-5C04B7C8B290}"/>
              </a:ext>
            </a:extLst>
          </p:cNvPr>
          <p:cNvSpPr txBox="1"/>
          <p:nvPr/>
        </p:nvSpPr>
        <p:spPr>
          <a:xfrm>
            <a:off x="7721600" y="1765300"/>
            <a:ext cx="10287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Red</a:t>
            </a:r>
          </a:p>
        </p:txBody>
      </p:sp>
      <p:cxnSp>
        <p:nvCxnSpPr>
          <p:cNvPr id="124960" name="Straight Arrow Connector 9">
            <a:extLst>
              <a:ext uri="{FF2B5EF4-FFF2-40B4-BE49-F238E27FC236}">
                <a16:creationId xmlns:a16="http://schemas.microsoft.com/office/drawing/2014/main" id="{93364384-B0BD-47E1-B0DC-F598D322054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227888" y="1897063"/>
            <a:ext cx="523875" cy="4286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BC2691-06F5-460F-8944-F08821CB9000}"/>
              </a:ext>
            </a:extLst>
          </p:cNvPr>
          <p:cNvSpPr txBox="1"/>
          <p:nvPr/>
        </p:nvSpPr>
        <p:spPr>
          <a:xfrm>
            <a:off x="3868738" y="1852613"/>
            <a:ext cx="10287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Red</a:t>
            </a:r>
          </a:p>
        </p:txBody>
      </p:sp>
      <p:cxnSp>
        <p:nvCxnSpPr>
          <p:cNvPr id="124962" name="Straight Arrow Connector 9">
            <a:extLst>
              <a:ext uri="{FF2B5EF4-FFF2-40B4-BE49-F238E27FC236}">
                <a16:creationId xmlns:a16="http://schemas.microsoft.com/office/drawing/2014/main" id="{0DD5FEDF-185D-4A2B-BD1C-52DF6574982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376613" y="1982788"/>
            <a:ext cx="523875" cy="4286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53">
            <a:extLst>
              <a:ext uri="{FF2B5EF4-FFF2-40B4-BE49-F238E27FC236}">
                <a16:creationId xmlns:a16="http://schemas.microsoft.com/office/drawing/2014/main" id="{71185A9A-3E2C-4809-BDFC-BDC764AB9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solidFill>
                  <a:schemeClr val="bg1"/>
                </a:solidFill>
              </a:rPr>
              <a:t>Estator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0EE6B6-2D31-4399-876A-3EDE0D9EF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837472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JF351011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JF351016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abrazadera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anillo plástico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5981" name="Picture 3">
            <a:extLst>
              <a:ext uri="{FF2B5EF4-FFF2-40B4-BE49-F238E27FC236}">
                <a16:creationId xmlns:a16="http://schemas.microsoft.com/office/drawing/2014/main" id="{84C3D88B-3E82-4489-A2A3-0EF015F5E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1344613"/>
            <a:ext cx="3430588" cy="270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A42231-A403-4FF1-BF1C-87E0ECDEDB1E}"/>
              </a:ext>
            </a:extLst>
          </p:cNvPr>
          <p:cNvSpPr txBox="1"/>
          <p:nvPr/>
        </p:nvSpPr>
        <p:spPr>
          <a:xfrm>
            <a:off x="6697663" y="3281363"/>
            <a:ext cx="11378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Anillo plástico</a:t>
            </a:r>
          </a:p>
        </p:txBody>
      </p:sp>
      <p:cxnSp>
        <p:nvCxnSpPr>
          <p:cNvPr id="125983" name="Straight Arrow Connector 9">
            <a:extLst>
              <a:ext uri="{FF2B5EF4-FFF2-40B4-BE49-F238E27FC236}">
                <a16:creationId xmlns:a16="http://schemas.microsoft.com/office/drawing/2014/main" id="{F4A23E11-9341-4549-A1D6-554438BEE86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743700" y="2181225"/>
            <a:ext cx="401638" cy="110807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5984" name="Picture 8">
            <a:extLst>
              <a:ext uri="{FF2B5EF4-FFF2-40B4-BE49-F238E27FC236}">
                <a16:creationId xmlns:a16="http://schemas.microsoft.com/office/drawing/2014/main" id="{DE59D1F0-5285-42AB-A301-7D4076EC8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1344613"/>
            <a:ext cx="3025775" cy="2703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68C65-B6DA-4FD0-BAC2-2564A12C0184}"/>
              </a:ext>
            </a:extLst>
          </p:cNvPr>
          <p:cNvSpPr txBox="1"/>
          <p:nvPr/>
        </p:nvSpPr>
        <p:spPr>
          <a:xfrm>
            <a:off x="2898775" y="3094038"/>
            <a:ext cx="1027113" cy="2555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Abrazadera</a:t>
            </a:r>
          </a:p>
        </p:txBody>
      </p:sp>
      <p:cxnSp>
        <p:nvCxnSpPr>
          <p:cNvPr id="125986" name="Straight Arrow Connector 9">
            <a:extLst>
              <a:ext uri="{FF2B5EF4-FFF2-40B4-BE49-F238E27FC236}">
                <a16:creationId xmlns:a16="http://schemas.microsoft.com/office/drawing/2014/main" id="{46604269-3881-4D03-A43C-6196D1A0D0A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697163" y="1958975"/>
            <a:ext cx="401637" cy="110807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53">
            <a:extLst>
              <a:ext uri="{FF2B5EF4-FFF2-40B4-BE49-F238E27FC236}">
                <a16:creationId xmlns:a16="http://schemas.microsoft.com/office/drawing/2014/main" id="{1B78702A-788B-43A0-81F9-41AA9163D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Interruptor indicador de marchas + Bobina aceleración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9C509F-715A-432D-83E8-84170E871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192249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DT351800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JY351800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Provisión solo para el interruptor de neutro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un solo conector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Provisión para el interruptor de neutro y marchas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2 conectores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7005" name="Picture 3">
            <a:extLst>
              <a:ext uri="{FF2B5EF4-FFF2-40B4-BE49-F238E27FC236}">
                <a16:creationId xmlns:a16="http://schemas.microsoft.com/office/drawing/2014/main" id="{DFCEF671-8D61-4A52-A29A-D0FDCE573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1368425"/>
            <a:ext cx="2670175" cy="267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006" name="Picture 4">
            <a:extLst>
              <a:ext uri="{FF2B5EF4-FFF2-40B4-BE49-F238E27FC236}">
                <a16:creationId xmlns:a16="http://schemas.microsoft.com/office/drawing/2014/main" id="{D33A015A-6A80-48B1-8C80-510B4B229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531938"/>
            <a:ext cx="3603625" cy="227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007" name="Rectangle 5">
            <a:extLst>
              <a:ext uri="{FF2B5EF4-FFF2-40B4-BE49-F238E27FC236}">
                <a16:creationId xmlns:a16="http://schemas.microsoft.com/office/drawing/2014/main" id="{D2538397-3740-4A39-84BA-7E249F977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2138363"/>
            <a:ext cx="671512" cy="530225"/>
          </a:xfrm>
          <a:prstGeom prst="rect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27008" name="Rectangle 6">
            <a:extLst>
              <a:ext uri="{FF2B5EF4-FFF2-40B4-BE49-F238E27FC236}">
                <a16:creationId xmlns:a16="http://schemas.microsoft.com/office/drawing/2014/main" id="{45834C33-CE21-4F01-9FC4-A0B2883FB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275" y="3265488"/>
            <a:ext cx="1063625" cy="773112"/>
          </a:xfrm>
          <a:prstGeom prst="rect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27009" name="Oval 7">
            <a:extLst>
              <a:ext uri="{FF2B5EF4-FFF2-40B4-BE49-F238E27FC236}">
                <a16:creationId xmlns:a16="http://schemas.microsoft.com/office/drawing/2014/main" id="{23D362C2-A4D8-42C6-B41D-03A11C714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1368425"/>
            <a:ext cx="849312" cy="769938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27010" name="Oval 9">
            <a:extLst>
              <a:ext uri="{FF2B5EF4-FFF2-40B4-BE49-F238E27FC236}">
                <a16:creationId xmlns:a16="http://schemas.microsoft.com/office/drawing/2014/main" id="{DDE4D1FC-44C2-44D4-B793-AFC84DD8F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2855913"/>
            <a:ext cx="849313" cy="76993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53">
            <a:extLst>
              <a:ext uri="{FF2B5EF4-FFF2-40B4-BE49-F238E27FC236}">
                <a16:creationId xmlns:a16="http://schemas.microsoft.com/office/drawing/2014/main" id="{B8591881-688D-4148-B5D8-EDF1C004F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Tubería 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90AD78-0884-4C83-B56F-CC2C95ECE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053113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JF591116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JF591213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Más pequeño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Recto en el lado de la instalación del silenciador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Más grande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Doblado en el lado de la instación del extremo de la cámara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8029" name="Picture 3">
            <a:extLst>
              <a:ext uri="{FF2B5EF4-FFF2-40B4-BE49-F238E27FC236}">
                <a16:creationId xmlns:a16="http://schemas.microsoft.com/office/drawing/2014/main" id="{42F3B357-E411-486A-A33C-6D8035F69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531938"/>
            <a:ext cx="3529012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30" name="Picture 4">
            <a:extLst>
              <a:ext uri="{FF2B5EF4-FFF2-40B4-BE49-F238E27FC236}">
                <a16:creationId xmlns:a16="http://schemas.microsoft.com/office/drawing/2014/main" id="{C971E213-D10F-4F27-BA39-907506113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531938"/>
            <a:ext cx="2527300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53">
            <a:extLst>
              <a:ext uri="{FF2B5EF4-FFF2-40B4-BE49-F238E27FC236}">
                <a16:creationId xmlns:a16="http://schemas.microsoft.com/office/drawing/2014/main" id="{2DBE0A93-F65A-46A9-9FAD-4F644DF55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Silenciador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131BF9-C180-4DB4-BB8A-AEA393090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796253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JF591065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silenciador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silenciador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9053" name="Picture 4">
            <a:extLst>
              <a:ext uri="{FF2B5EF4-FFF2-40B4-BE49-F238E27FC236}">
                <a16:creationId xmlns:a16="http://schemas.microsoft.com/office/drawing/2014/main" id="{28DBEE7B-0AD3-49D0-A606-ACF479852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455738"/>
            <a:ext cx="3470275" cy="254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22" name="Group 154">
            <a:extLst>
              <a:ext uri="{FF2B5EF4-FFF2-40B4-BE49-F238E27FC236}">
                <a16:creationId xmlns:a16="http://schemas.microsoft.com/office/drawing/2014/main" id="{B7212747-0909-4D3F-A5A4-21E4E73938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812058"/>
              </p:ext>
            </p:extLst>
          </p:nvPr>
        </p:nvGraphicFramePr>
        <p:xfrm>
          <a:off x="473075" y="1281113"/>
          <a:ext cx="3795713" cy="3286127"/>
        </p:xfrm>
        <a:graphic>
          <a:graphicData uri="http://schemas.openxmlformats.org/drawingml/2006/table">
            <a:tbl>
              <a:tblPr/>
              <a:tblGrid>
                <a:gridCol w="1875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96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Parámetro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Especificaciones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9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Longitud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2156 mm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Ancho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UG : 836 mm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:813 mm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3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Altura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1112 mm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3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Distancia entre ejes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1453 mm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3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Distancia al suelo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157 mm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18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Peso en Orden de Marcha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UG : 184.5 Kg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:182 Kg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9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Peso Bruto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UG : 334.5 Kg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:332 Kg</a:t>
                      </a: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440" name="Text Box 53">
            <a:extLst>
              <a:ext uri="{FF2B5EF4-FFF2-40B4-BE49-F238E27FC236}">
                <a16:creationId xmlns:a16="http://schemas.microsoft.com/office/drawing/2014/main" id="{CC522B42-6EB3-4DCA-81F3-B0666C8D0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803275"/>
            <a:ext cx="51530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sz="1400" b="1"/>
              <a:t>Dimensiones</a:t>
            </a:r>
          </a:p>
        </p:txBody>
      </p:sp>
      <p:sp>
        <p:nvSpPr>
          <p:cNvPr id="17441" name="Text Box 53">
            <a:extLst>
              <a:ext uri="{FF2B5EF4-FFF2-40B4-BE49-F238E27FC236}">
                <a16:creationId xmlns:a16="http://schemas.microsoft.com/office/drawing/2014/main" id="{7D3F8829-335C-4E17-9BD6-58CB8AA0A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688"/>
            <a:ext cx="51530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b="1">
                <a:solidFill>
                  <a:schemeClr val="bg1"/>
                </a:solidFill>
              </a:rPr>
              <a:t>Especificaciones Técnicas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1F4837C-5753-4D82-B24E-04EA21C9B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507163"/>
            <a:ext cx="87280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100" b="1" i="1" dirty="0"/>
              <a:t>Nota: Las filas resaltadas en amarillo indican las especificaciones modificadas en la Dominar 400UG, el resto permanece igual.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53">
            <a:extLst>
              <a:ext uri="{FF2B5EF4-FFF2-40B4-BE49-F238E27FC236}">
                <a16:creationId xmlns:a16="http://schemas.microsoft.com/office/drawing/2014/main" id="{5B55B9D2-04BD-4B53-B0F0-BD1BCA256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Cámara Final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283F81-3374-4E7C-81DF-0B068981D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124373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JF591120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JF591099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lana de vidrio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escape simple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lana de vidrio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escape doble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0077" name="Picture 3">
            <a:extLst>
              <a:ext uri="{FF2B5EF4-FFF2-40B4-BE49-F238E27FC236}">
                <a16:creationId xmlns:a16="http://schemas.microsoft.com/office/drawing/2014/main" id="{AC52B39F-2C01-4487-8FED-C6DA2412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455738"/>
            <a:ext cx="3492500" cy="2420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78" name="Picture 4">
            <a:extLst>
              <a:ext uri="{FF2B5EF4-FFF2-40B4-BE49-F238E27FC236}">
                <a16:creationId xmlns:a16="http://schemas.microsoft.com/office/drawing/2014/main" id="{C7700A91-94B5-423D-952B-CABB99B2B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682750"/>
            <a:ext cx="3635375" cy="2152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53">
            <a:extLst>
              <a:ext uri="{FF2B5EF4-FFF2-40B4-BE49-F238E27FC236}">
                <a16:creationId xmlns:a16="http://schemas.microsoft.com/office/drawing/2014/main" id="{1FCFB96C-BDEE-44D4-9BC6-4E7019C6B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Embrague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B5F322-29D4-4E24-8EC5-8C9538EFE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907616"/>
              </p:ext>
            </p:extLst>
          </p:nvPr>
        </p:nvGraphicFramePr>
        <p:xfrm>
          <a:off x="211138" y="909638"/>
          <a:ext cx="8667749" cy="53498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67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7624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098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JF551500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JF551419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788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Nº</a:t>
                      </a: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de segmentos en el disco de embrague: 48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Nº</a:t>
                      </a: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de segmentos en el disco de embrague: 40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098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– Marca K10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– Marca K10UG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1101" name="Picture 3">
            <a:extLst>
              <a:ext uri="{FF2B5EF4-FFF2-40B4-BE49-F238E27FC236}">
                <a16:creationId xmlns:a16="http://schemas.microsoft.com/office/drawing/2014/main" id="{82DE8AEA-0BFB-4615-A6D1-04735EE4E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1371600"/>
            <a:ext cx="2503487" cy="2630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102" name="Picture 4">
            <a:extLst>
              <a:ext uri="{FF2B5EF4-FFF2-40B4-BE49-F238E27FC236}">
                <a16:creationId xmlns:a16="http://schemas.microsoft.com/office/drawing/2014/main" id="{0311883C-5CD2-4F3A-B257-07FAD935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358900"/>
            <a:ext cx="2428875" cy="2636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103" name="Oval 5">
            <a:extLst>
              <a:ext uri="{FF2B5EF4-FFF2-40B4-BE49-F238E27FC236}">
                <a16:creationId xmlns:a16="http://schemas.microsoft.com/office/drawing/2014/main" id="{AA95F22F-86B9-4277-B2D9-63DACC754A79}"/>
              </a:ext>
            </a:extLst>
          </p:cNvPr>
          <p:cNvSpPr>
            <a:spLocks noChangeArrowheads="1"/>
          </p:cNvSpPr>
          <p:nvPr/>
        </p:nvSpPr>
        <p:spPr bwMode="auto">
          <a:xfrm rot="382176">
            <a:off x="7526338" y="2439988"/>
            <a:ext cx="358775" cy="493712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31104" name="Oval 6">
            <a:extLst>
              <a:ext uri="{FF2B5EF4-FFF2-40B4-BE49-F238E27FC236}">
                <a16:creationId xmlns:a16="http://schemas.microsoft.com/office/drawing/2014/main" id="{86304B2E-2DFC-4826-B8F5-AF2BEC1DA9FA}"/>
              </a:ext>
            </a:extLst>
          </p:cNvPr>
          <p:cNvSpPr>
            <a:spLocks noChangeArrowheads="1"/>
          </p:cNvSpPr>
          <p:nvPr/>
        </p:nvSpPr>
        <p:spPr bwMode="auto">
          <a:xfrm rot="382176">
            <a:off x="3986213" y="2360613"/>
            <a:ext cx="398462" cy="652462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131105" name="Picture 3">
            <a:extLst>
              <a:ext uri="{FF2B5EF4-FFF2-40B4-BE49-F238E27FC236}">
                <a16:creationId xmlns:a16="http://schemas.microsoft.com/office/drawing/2014/main" id="{604E2117-F373-4113-818C-8A3654E02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t="9030" r="29001" b="18677"/>
          <a:stretch>
            <a:fillRect/>
          </a:stretch>
        </p:blipFill>
        <p:spPr bwMode="auto">
          <a:xfrm>
            <a:off x="3951288" y="3995738"/>
            <a:ext cx="1208087" cy="109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106" name="Picture 8">
            <a:extLst>
              <a:ext uri="{FF2B5EF4-FFF2-40B4-BE49-F238E27FC236}">
                <a16:creationId xmlns:a16="http://schemas.microsoft.com/office/drawing/2014/main" id="{6EBF3A8D-F57C-4FDD-AB26-0F35C0DBF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t="9030" r="29001" b="18677"/>
          <a:stretch>
            <a:fillRect/>
          </a:stretch>
        </p:blipFill>
        <p:spPr bwMode="auto">
          <a:xfrm>
            <a:off x="7499350" y="4014788"/>
            <a:ext cx="1209675" cy="109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C6D476-CA6E-490A-84A2-E1178D05B75A}"/>
              </a:ext>
            </a:extLst>
          </p:cNvPr>
          <p:cNvSpPr txBox="1"/>
          <p:nvPr/>
        </p:nvSpPr>
        <p:spPr>
          <a:xfrm>
            <a:off x="2849563" y="4325938"/>
            <a:ext cx="1190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Segmentos</a:t>
            </a:r>
          </a:p>
        </p:txBody>
      </p:sp>
      <p:cxnSp>
        <p:nvCxnSpPr>
          <p:cNvPr id="131108" name="Straight Arrow Connector 6">
            <a:extLst>
              <a:ext uri="{FF2B5EF4-FFF2-40B4-BE49-F238E27FC236}">
                <a16:creationId xmlns:a16="http://schemas.microsoft.com/office/drawing/2014/main" id="{C19DCB49-63DE-4A55-B2A0-5F72A5ABC4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48088" y="4470400"/>
            <a:ext cx="409575" cy="12541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8C570A6-BFFC-4CDC-A20A-E3281E2D1580}"/>
              </a:ext>
            </a:extLst>
          </p:cNvPr>
          <p:cNvSpPr txBox="1"/>
          <p:nvPr/>
        </p:nvSpPr>
        <p:spPr>
          <a:xfrm>
            <a:off x="6397627" y="4378325"/>
            <a:ext cx="120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 dirty="0">
                <a:solidFill>
                  <a:schemeClr val="accent2">
                    <a:lumMod val="50000"/>
                  </a:schemeClr>
                </a:solidFill>
              </a:rPr>
              <a:t>Segmentos</a:t>
            </a:r>
            <a:endParaRPr lang="es-ES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31110" name="Straight Arrow Connector 14">
            <a:extLst>
              <a:ext uri="{FF2B5EF4-FFF2-40B4-BE49-F238E27FC236}">
                <a16:creationId xmlns:a16="http://schemas.microsoft.com/office/drawing/2014/main" id="{F6F23493-5FE3-4B9E-963B-A6F42A5EAE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15200" y="4524375"/>
            <a:ext cx="409575" cy="12382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53">
            <a:extLst>
              <a:ext uri="{FF2B5EF4-FFF2-40B4-BE49-F238E27FC236}">
                <a16:creationId xmlns:a16="http://schemas.microsoft.com/office/drawing/2014/main" id="{4625FBDF-9F10-4D05-9BCF-D14EC4D90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Válvula de Purga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110E30-6A99-43A4-A721-CFF344DEC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832378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JG171601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JU171606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Forma distinta a Dominar 400UG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Forma distinta a 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2125" name="Picture 4">
            <a:extLst>
              <a:ext uri="{FF2B5EF4-FFF2-40B4-BE49-F238E27FC236}">
                <a16:creationId xmlns:a16="http://schemas.microsoft.com/office/drawing/2014/main" id="{97D57C08-F2EE-4921-9C9F-D0442DCB6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373188"/>
            <a:ext cx="3225800" cy="2649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2126" name="Straight Arrow Connector 6">
            <a:extLst>
              <a:ext uri="{FF2B5EF4-FFF2-40B4-BE49-F238E27FC236}">
                <a16:creationId xmlns:a16="http://schemas.microsoft.com/office/drawing/2014/main" id="{FB10860D-2ACF-48E9-B09F-CCF0345827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34038" y="2822575"/>
            <a:ext cx="315912" cy="3444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2127" name="Straight Arrow Connector 7">
            <a:extLst>
              <a:ext uri="{FF2B5EF4-FFF2-40B4-BE49-F238E27FC236}">
                <a16:creationId xmlns:a16="http://schemas.microsoft.com/office/drawing/2014/main" id="{50009FAA-4E13-4AA3-8482-15F68CBC318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170613" y="2378075"/>
            <a:ext cx="258762" cy="31591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79B98C9-3724-4C7F-8DA6-1D287099B451}"/>
              </a:ext>
            </a:extLst>
          </p:cNvPr>
          <p:cNvSpPr txBox="1"/>
          <p:nvPr/>
        </p:nvSpPr>
        <p:spPr>
          <a:xfrm>
            <a:off x="5457825" y="2616200"/>
            <a:ext cx="7127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</a:rPr>
              <a:t>Entrada</a:t>
            </a:r>
            <a:endParaRPr lang="es-ES" sz="1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48CB4-D529-45D4-8205-CF57CEC9446C}"/>
              </a:ext>
            </a:extLst>
          </p:cNvPr>
          <p:cNvSpPr txBox="1"/>
          <p:nvPr/>
        </p:nvSpPr>
        <p:spPr>
          <a:xfrm>
            <a:off x="5921374" y="2132013"/>
            <a:ext cx="6143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Salida</a:t>
            </a:r>
          </a:p>
        </p:txBody>
      </p:sp>
      <p:pic>
        <p:nvPicPr>
          <p:cNvPr id="132130" name="Picture 11">
            <a:extLst>
              <a:ext uri="{FF2B5EF4-FFF2-40B4-BE49-F238E27FC236}">
                <a16:creationId xmlns:a16="http://schemas.microsoft.com/office/drawing/2014/main" id="{E31D85DD-7120-4BF4-9C68-70C941A2F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370013"/>
            <a:ext cx="3494088" cy="2649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2131" name="Straight Arrow Connector 12">
            <a:extLst>
              <a:ext uri="{FF2B5EF4-FFF2-40B4-BE49-F238E27FC236}">
                <a16:creationId xmlns:a16="http://schemas.microsoft.com/office/drawing/2014/main" id="{EA916310-B4C3-448C-90FD-C6E936A94BF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12913" y="2757488"/>
            <a:ext cx="593725" cy="125412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665413-D1D4-4176-89A3-82AEF22EF7B6}"/>
              </a:ext>
            </a:extLst>
          </p:cNvPr>
          <p:cNvSpPr txBox="1"/>
          <p:nvPr/>
        </p:nvSpPr>
        <p:spPr>
          <a:xfrm>
            <a:off x="1536700" y="2994025"/>
            <a:ext cx="6825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Entrada</a:t>
            </a:r>
          </a:p>
        </p:txBody>
      </p:sp>
      <p:cxnSp>
        <p:nvCxnSpPr>
          <p:cNvPr id="132133" name="Straight Arrow Connector 16">
            <a:extLst>
              <a:ext uri="{FF2B5EF4-FFF2-40B4-BE49-F238E27FC236}">
                <a16:creationId xmlns:a16="http://schemas.microsoft.com/office/drawing/2014/main" id="{881D5AA1-FCBE-4F99-B3DE-A1B487E48FA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54513" y="2128838"/>
            <a:ext cx="593725" cy="12700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118B81D-B4DC-4057-9579-63D34BC5FD0B}"/>
              </a:ext>
            </a:extLst>
          </p:cNvPr>
          <p:cNvSpPr txBox="1"/>
          <p:nvPr/>
        </p:nvSpPr>
        <p:spPr>
          <a:xfrm>
            <a:off x="4437063" y="2397125"/>
            <a:ext cx="5937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</a:rPr>
              <a:t>Salida</a:t>
            </a:r>
            <a:endParaRPr lang="es-ES" sz="1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53">
            <a:extLst>
              <a:ext uri="{FF2B5EF4-FFF2-40B4-BE49-F238E27FC236}">
                <a16:creationId xmlns:a16="http://schemas.microsoft.com/office/drawing/2014/main" id="{95FFA366-A23F-4D4A-803A-40666038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Velocímetro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05363B-C3C9-45EA-9C5D-783489365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139598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JF402406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DT402409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botones de modo y set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botones de modo y set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3149" name="Picture 3">
            <a:extLst>
              <a:ext uri="{FF2B5EF4-FFF2-40B4-BE49-F238E27FC236}">
                <a16:creationId xmlns:a16="http://schemas.microsoft.com/office/drawing/2014/main" id="{1BB26C94-FBE9-4740-BA1D-C715EE8BB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682750"/>
            <a:ext cx="3617912" cy="212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0" name="Picture 4">
            <a:extLst>
              <a:ext uri="{FF2B5EF4-FFF2-40B4-BE49-F238E27FC236}">
                <a16:creationId xmlns:a16="http://schemas.microsoft.com/office/drawing/2014/main" id="{2CB04A23-072D-4C1D-A9A3-62D5457ED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1682750"/>
            <a:ext cx="3557588" cy="212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1" name="Oval 8">
            <a:extLst>
              <a:ext uri="{FF2B5EF4-FFF2-40B4-BE49-F238E27FC236}">
                <a16:creationId xmlns:a16="http://schemas.microsoft.com/office/drawing/2014/main" id="{F4EC0B8F-0E3B-4ADB-876B-18EDFF531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13" y="2973388"/>
            <a:ext cx="684212" cy="684212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33152" name="Oval 8">
            <a:extLst>
              <a:ext uri="{FF2B5EF4-FFF2-40B4-BE49-F238E27FC236}">
                <a16:creationId xmlns:a16="http://schemas.microsoft.com/office/drawing/2014/main" id="{FF18BEB0-FFAB-4864-9ED5-D7FED02B2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013" y="2973388"/>
            <a:ext cx="684212" cy="684212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53">
            <a:extLst>
              <a:ext uri="{FF2B5EF4-FFF2-40B4-BE49-F238E27FC236}">
                <a16:creationId xmlns:a16="http://schemas.microsoft.com/office/drawing/2014/main" id="{42B8095A-5B7F-483C-9441-C308021F7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Velocímetro Secundario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75FA45-3E33-437A-B8EA-116A933DE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384692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JF402407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DT402410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botones de modo y set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 puntos de soporte de la cubierta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botones de modo y set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 puntos de soporte de la cubierta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4173" name="Picture 4">
            <a:extLst>
              <a:ext uri="{FF2B5EF4-FFF2-40B4-BE49-F238E27FC236}">
                <a16:creationId xmlns:a16="http://schemas.microsoft.com/office/drawing/2014/main" id="{2B7FAE4E-1CE6-403C-89CD-8E71683DD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2590800"/>
            <a:ext cx="3254375" cy="146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74" name="Picture 5">
            <a:extLst>
              <a:ext uri="{FF2B5EF4-FFF2-40B4-BE49-F238E27FC236}">
                <a16:creationId xmlns:a16="http://schemas.microsoft.com/office/drawing/2014/main" id="{36503185-90F7-4D2D-B8F4-3A608C0F0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379538"/>
            <a:ext cx="2725737" cy="1138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75" name="Picture 6">
            <a:extLst>
              <a:ext uri="{FF2B5EF4-FFF2-40B4-BE49-F238E27FC236}">
                <a16:creationId xmlns:a16="http://schemas.microsoft.com/office/drawing/2014/main" id="{98B6870F-641C-4924-B2E0-257C886FA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590800"/>
            <a:ext cx="3471863" cy="146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76" name="Picture 7">
            <a:extLst>
              <a:ext uri="{FF2B5EF4-FFF2-40B4-BE49-F238E27FC236}">
                <a16:creationId xmlns:a16="http://schemas.microsoft.com/office/drawing/2014/main" id="{AAFBDA64-C3EE-4B53-90B3-87A4AC089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344613"/>
            <a:ext cx="2882900" cy="1208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77" name="Oval 8">
            <a:extLst>
              <a:ext uri="{FF2B5EF4-FFF2-40B4-BE49-F238E27FC236}">
                <a16:creationId xmlns:a16="http://schemas.microsoft.com/office/drawing/2014/main" id="{C09776F3-48C3-452B-BCA8-EAE27FBD0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038" y="3001963"/>
            <a:ext cx="684212" cy="684212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34178" name="Oval 9">
            <a:extLst>
              <a:ext uri="{FF2B5EF4-FFF2-40B4-BE49-F238E27FC236}">
                <a16:creationId xmlns:a16="http://schemas.microsoft.com/office/drawing/2014/main" id="{323EAFA0-006B-426C-A221-A10DFAF29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713" y="2987675"/>
            <a:ext cx="682625" cy="684213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34179" name="Straight Arrow Connector 11">
            <a:extLst>
              <a:ext uri="{FF2B5EF4-FFF2-40B4-BE49-F238E27FC236}">
                <a16:creationId xmlns:a16="http://schemas.microsoft.com/office/drawing/2014/main" id="{03E7B6F6-67EE-4E2B-AF28-63C4647F52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56488" y="1758950"/>
            <a:ext cx="393700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80" name="Straight Arrow Connector 12">
            <a:extLst>
              <a:ext uri="{FF2B5EF4-FFF2-40B4-BE49-F238E27FC236}">
                <a16:creationId xmlns:a16="http://schemas.microsoft.com/office/drawing/2014/main" id="{F7C838BB-022A-4720-8737-DEA49814CA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45375" y="2062163"/>
            <a:ext cx="393700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81" name="Straight Arrow Connector 13">
            <a:extLst>
              <a:ext uri="{FF2B5EF4-FFF2-40B4-BE49-F238E27FC236}">
                <a16:creationId xmlns:a16="http://schemas.microsoft.com/office/drawing/2014/main" id="{C10D5E86-D861-4579-AEB8-81B02FCEB0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37450" y="2341563"/>
            <a:ext cx="395288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82" name="Straight Arrow Connector 14">
            <a:extLst>
              <a:ext uri="{FF2B5EF4-FFF2-40B4-BE49-F238E27FC236}">
                <a16:creationId xmlns:a16="http://schemas.microsoft.com/office/drawing/2014/main" id="{EA713B55-DB5E-41E1-A569-5C66AC7D06A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51525" y="1758950"/>
            <a:ext cx="393700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83" name="Straight Arrow Connector 15">
            <a:extLst>
              <a:ext uri="{FF2B5EF4-FFF2-40B4-BE49-F238E27FC236}">
                <a16:creationId xmlns:a16="http://schemas.microsoft.com/office/drawing/2014/main" id="{FE8F53BD-EB8D-416A-A6DC-07AC3ABDCE9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38825" y="2079625"/>
            <a:ext cx="393700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84" name="Straight Arrow Connector 16">
            <a:extLst>
              <a:ext uri="{FF2B5EF4-FFF2-40B4-BE49-F238E27FC236}">
                <a16:creationId xmlns:a16="http://schemas.microsoft.com/office/drawing/2014/main" id="{E4132310-596A-42F8-B581-CF4A8B07610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27700" y="2349500"/>
            <a:ext cx="393700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85" name="Straight Arrow Connector 17">
            <a:extLst>
              <a:ext uri="{FF2B5EF4-FFF2-40B4-BE49-F238E27FC236}">
                <a16:creationId xmlns:a16="http://schemas.microsoft.com/office/drawing/2014/main" id="{986F04B5-D4B3-441C-991F-9BE7EA0F7D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05225" y="2079625"/>
            <a:ext cx="393700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86" name="Straight Arrow Connector 18">
            <a:extLst>
              <a:ext uri="{FF2B5EF4-FFF2-40B4-BE49-F238E27FC236}">
                <a16:creationId xmlns:a16="http://schemas.microsoft.com/office/drawing/2014/main" id="{ED7C6EC9-A805-4A2C-B548-8DA97BB1D52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97200" y="1682750"/>
            <a:ext cx="395288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87" name="Straight Arrow Connector 19">
            <a:extLst>
              <a:ext uri="{FF2B5EF4-FFF2-40B4-BE49-F238E27FC236}">
                <a16:creationId xmlns:a16="http://schemas.microsoft.com/office/drawing/2014/main" id="{D96E52C1-C4A5-48C1-873B-404D836B060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839913" y="2062163"/>
            <a:ext cx="393700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88" name="Straight Arrow Connector 20">
            <a:extLst>
              <a:ext uri="{FF2B5EF4-FFF2-40B4-BE49-F238E27FC236}">
                <a16:creationId xmlns:a16="http://schemas.microsoft.com/office/drawing/2014/main" id="{D78884DC-B4A7-4A6F-A5F2-DFB81C52AEE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522538" y="2339975"/>
            <a:ext cx="395287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53">
            <a:extLst>
              <a:ext uri="{FF2B5EF4-FFF2-40B4-BE49-F238E27FC236}">
                <a16:creationId xmlns:a16="http://schemas.microsoft.com/office/drawing/2014/main" id="{92725275-82FA-4916-BAF0-657AB0321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Soporte Velocímetro Secundario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D87F11-D1F6-4979-BE09-80AB5D566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47071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JF171043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JF171087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Forma distinta a Dominar 400UG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Forma distinta a 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5197" name="Picture 3">
            <a:extLst>
              <a:ext uri="{FF2B5EF4-FFF2-40B4-BE49-F238E27FC236}">
                <a16:creationId xmlns:a16="http://schemas.microsoft.com/office/drawing/2014/main" id="{4A24F8D0-5F53-4FBD-BE43-88ED2FE5A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2000250"/>
            <a:ext cx="3382962" cy="121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98" name="Picture 4">
            <a:extLst>
              <a:ext uri="{FF2B5EF4-FFF2-40B4-BE49-F238E27FC236}">
                <a16:creationId xmlns:a16="http://schemas.microsoft.com/office/drawing/2014/main" id="{CA4EBC23-5173-4BAA-A703-3015D2359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2000250"/>
            <a:ext cx="3548063" cy="121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99" name="Oval 5">
            <a:extLst>
              <a:ext uri="{FF2B5EF4-FFF2-40B4-BE49-F238E27FC236}">
                <a16:creationId xmlns:a16="http://schemas.microsoft.com/office/drawing/2014/main" id="{93B1A018-E32A-4E46-9EB0-435531ED4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88" y="2138363"/>
            <a:ext cx="1192212" cy="91122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35200" name="Oval 6">
            <a:extLst>
              <a:ext uri="{FF2B5EF4-FFF2-40B4-BE49-F238E27FC236}">
                <a16:creationId xmlns:a16="http://schemas.microsoft.com/office/drawing/2014/main" id="{0C0E538B-D79A-433C-8798-CFC2D22DF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550" y="2170113"/>
            <a:ext cx="1192213" cy="91122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53">
            <a:extLst>
              <a:ext uri="{FF2B5EF4-FFF2-40B4-BE49-F238E27FC236}">
                <a16:creationId xmlns:a16="http://schemas.microsoft.com/office/drawing/2014/main" id="{119F6A04-226E-4BD4-A030-AE15AED02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Soporte del motor - Posterior medio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E91311-1353-4F11-81FC-4D71451A3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03534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JF113424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soporte de motor para la parte posterior media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6221" name="Picture 3">
            <a:extLst>
              <a:ext uri="{FF2B5EF4-FFF2-40B4-BE49-F238E27FC236}">
                <a16:creationId xmlns:a16="http://schemas.microsoft.com/office/drawing/2014/main" id="{8E2BC1CF-20D7-4D05-8366-F1A74470C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1379538"/>
            <a:ext cx="2478088" cy="2651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53">
            <a:extLst>
              <a:ext uri="{FF2B5EF4-FFF2-40B4-BE49-F238E27FC236}">
                <a16:creationId xmlns:a16="http://schemas.microsoft.com/office/drawing/2014/main" id="{81A45812-D8D6-4BCB-8DC2-5EE9CCB63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Bastidor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38BAF5-B841-4347-8234-9614AA427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175432"/>
              </p:ext>
            </p:extLst>
          </p:nvPr>
        </p:nvGraphicFramePr>
        <p:xfrm>
          <a:off x="211138" y="909638"/>
          <a:ext cx="8667749" cy="53308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98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073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27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DT111134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JF111192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61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gancho IZQ/DER soporte de motor posterior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gancho del silenciador soporte posterior IZQ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Gancho IZQ/DER cubierta lateral soporte delantero: la forma es diferente a Dominar 400 UG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Soporte de la válvula de purga: ubicación y forma distinta a Dominar 400 UG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gancho soporte superior posterior y gancho del soporte medio posterior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gancho del silenciador soporte posterior IZQ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Gancho IZQ/DER cubierta lateral soporte delantero: la forma es diferente a Dominar 400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Soporte de la válvula de purga: ubicación y forma distinta a Dominar 400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7241" name="Picture 3">
            <a:extLst>
              <a:ext uri="{FF2B5EF4-FFF2-40B4-BE49-F238E27FC236}">
                <a16:creationId xmlns:a16="http://schemas.microsoft.com/office/drawing/2014/main" id="{06C4662E-5F4F-495C-901B-EEC56F88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1330325"/>
            <a:ext cx="1492250" cy="133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42" name="Picture 4">
            <a:extLst>
              <a:ext uri="{FF2B5EF4-FFF2-40B4-BE49-F238E27FC236}">
                <a16:creationId xmlns:a16="http://schemas.microsoft.com/office/drawing/2014/main" id="{47EE9828-2E4A-44E1-9C9F-E7D00E2A7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314450"/>
            <a:ext cx="1430337" cy="135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2A651-3B9F-4A5D-9E16-94CA9C62DEA8}"/>
              </a:ext>
            </a:extLst>
          </p:cNvPr>
          <p:cNvSpPr txBox="1"/>
          <p:nvPr/>
        </p:nvSpPr>
        <p:spPr>
          <a:xfrm>
            <a:off x="1382713" y="2594155"/>
            <a:ext cx="19304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Gancho IZQ/DER soporte posterior del motor</a:t>
            </a:r>
          </a:p>
        </p:txBody>
      </p:sp>
      <p:cxnSp>
        <p:nvCxnSpPr>
          <p:cNvPr id="137244" name="Straight Arrow Connector 9">
            <a:extLst>
              <a:ext uri="{FF2B5EF4-FFF2-40B4-BE49-F238E27FC236}">
                <a16:creationId xmlns:a16="http://schemas.microsoft.com/office/drawing/2014/main" id="{B1A8ECAC-56E9-4EB7-82C4-4893BC33F29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098675" y="1963738"/>
            <a:ext cx="95250" cy="75406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7245" name="Straight Arrow Connector 9">
            <a:extLst>
              <a:ext uri="{FF2B5EF4-FFF2-40B4-BE49-F238E27FC236}">
                <a16:creationId xmlns:a16="http://schemas.microsoft.com/office/drawing/2014/main" id="{EB6A2C5C-BD1A-49B2-9BF6-54163161D1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03450" y="1963738"/>
            <a:ext cx="184150" cy="77152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9BFD3C-4708-46C8-9EBD-EC0B324615A2}"/>
              </a:ext>
            </a:extLst>
          </p:cNvPr>
          <p:cNvSpPr txBox="1"/>
          <p:nvPr/>
        </p:nvSpPr>
        <p:spPr>
          <a:xfrm>
            <a:off x="5130800" y="2604298"/>
            <a:ext cx="19304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Gancho soporte superior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posterior del motor</a:t>
            </a:r>
          </a:p>
        </p:txBody>
      </p:sp>
      <p:cxnSp>
        <p:nvCxnSpPr>
          <p:cNvPr id="137247" name="Straight Arrow Connector 9">
            <a:extLst>
              <a:ext uri="{FF2B5EF4-FFF2-40B4-BE49-F238E27FC236}">
                <a16:creationId xmlns:a16="http://schemas.microsoft.com/office/drawing/2014/main" id="{41D40523-C070-4B6E-8B34-DAA064CD365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65738" y="1527175"/>
            <a:ext cx="652462" cy="120173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7248" name="Picture 13">
            <a:extLst>
              <a:ext uri="{FF2B5EF4-FFF2-40B4-BE49-F238E27FC236}">
                <a16:creationId xmlns:a16="http://schemas.microsoft.com/office/drawing/2014/main" id="{F0007C67-6C55-4D85-B561-1E8C30458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1325563"/>
            <a:ext cx="1936750" cy="1335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49" name="Picture 14">
            <a:extLst>
              <a:ext uri="{FF2B5EF4-FFF2-40B4-BE49-F238E27FC236}">
                <a16:creationId xmlns:a16="http://schemas.microsoft.com/office/drawing/2014/main" id="{DD1A0DC8-2E91-4B89-83BF-030348A67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314450"/>
            <a:ext cx="2085975" cy="135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01BF4E-E0C1-4AF3-8320-3E30C6DB8A78}"/>
              </a:ext>
            </a:extLst>
          </p:cNvPr>
          <p:cNvSpPr txBox="1"/>
          <p:nvPr/>
        </p:nvSpPr>
        <p:spPr>
          <a:xfrm>
            <a:off x="2952750" y="2675881"/>
            <a:ext cx="22812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Gancho silenciador soporte posterior izq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9C2C59-FF40-4877-A54C-8CD6DBEB4B52}"/>
              </a:ext>
            </a:extLst>
          </p:cNvPr>
          <p:cNvSpPr txBox="1"/>
          <p:nvPr/>
        </p:nvSpPr>
        <p:spPr>
          <a:xfrm>
            <a:off x="6697060" y="2690813"/>
            <a:ext cx="22605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Gancho silenciador soporte posterior </a:t>
            </a:r>
            <a:r>
              <a:rPr lang="es-ES" sz="9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izq</a:t>
            </a:r>
            <a:endParaRPr lang="es-ES" sz="9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37252" name="Straight Arrow Connector 9">
            <a:extLst>
              <a:ext uri="{FF2B5EF4-FFF2-40B4-BE49-F238E27FC236}">
                <a16:creationId xmlns:a16="http://schemas.microsoft.com/office/drawing/2014/main" id="{C8B3EEDD-81F0-4697-BF61-E972AF87C1D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508875" y="2374900"/>
            <a:ext cx="39688" cy="3444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7253" name="Straight Arrow Connector 9">
            <a:extLst>
              <a:ext uri="{FF2B5EF4-FFF2-40B4-BE49-F238E27FC236}">
                <a16:creationId xmlns:a16="http://schemas.microsoft.com/office/drawing/2014/main" id="{7A3FEE99-F2A7-4362-B37D-2DFDEFADE7F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37000" y="2390775"/>
            <a:ext cx="39688" cy="3444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7254" name="Picture 21">
            <a:extLst>
              <a:ext uri="{FF2B5EF4-FFF2-40B4-BE49-F238E27FC236}">
                <a16:creationId xmlns:a16="http://schemas.microsoft.com/office/drawing/2014/main" id="{5CDE2B30-4B58-4648-8681-6ED541F9D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2927350"/>
            <a:ext cx="1557337" cy="1125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B583451-E167-421D-8C66-69CEF68283B9}"/>
              </a:ext>
            </a:extLst>
          </p:cNvPr>
          <p:cNvSpPr txBox="1"/>
          <p:nvPr/>
        </p:nvSpPr>
        <p:spPr>
          <a:xfrm>
            <a:off x="1382713" y="4187950"/>
            <a:ext cx="21272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Gancho IZQ/DER cubierta lateral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soporte delantero</a:t>
            </a:r>
          </a:p>
        </p:txBody>
      </p:sp>
      <p:cxnSp>
        <p:nvCxnSpPr>
          <p:cNvPr id="137256" name="Straight Arrow Connector 9">
            <a:extLst>
              <a:ext uri="{FF2B5EF4-FFF2-40B4-BE49-F238E27FC236}">
                <a16:creationId xmlns:a16="http://schemas.microsoft.com/office/drawing/2014/main" id="{2DF32E48-53FD-4626-9F84-2A01A189EA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85988" y="3697288"/>
            <a:ext cx="192087" cy="51117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7257" name="Straight Arrow Connector 9">
            <a:extLst>
              <a:ext uri="{FF2B5EF4-FFF2-40B4-BE49-F238E27FC236}">
                <a16:creationId xmlns:a16="http://schemas.microsoft.com/office/drawing/2014/main" id="{5D9DF62A-ED24-4406-A2B1-0234338EB30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030413" y="3173413"/>
            <a:ext cx="155575" cy="10350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7258" name="Picture 27">
            <a:extLst>
              <a:ext uri="{FF2B5EF4-FFF2-40B4-BE49-F238E27FC236}">
                <a16:creationId xmlns:a16="http://schemas.microsoft.com/office/drawing/2014/main" id="{3A4145E1-1065-495E-B05E-A3AA71F1D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2947988"/>
            <a:ext cx="1531937" cy="119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3E8F75-DE59-4D89-8AF3-010152A6EEC1}"/>
              </a:ext>
            </a:extLst>
          </p:cNvPr>
          <p:cNvSpPr txBox="1"/>
          <p:nvPr/>
        </p:nvSpPr>
        <p:spPr>
          <a:xfrm>
            <a:off x="5106988" y="4187950"/>
            <a:ext cx="21256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Gancho IZQ/DER cubierta lateral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soporte delantero</a:t>
            </a:r>
          </a:p>
        </p:txBody>
      </p:sp>
      <p:cxnSp>
        <p:nvCxnSpPr>
          <p:cNvPr id="137260" name="Straight Arrow Connector 9">
            <a:extLst>
              <a:ext uri="{FF2B5EF4-FFF2-40B4-BE49-F238E27FC236}">
                <a16:creationId xmlns:a16="http://schemas.microsoft.com/office/drawing/2014/main" id="{410FB5D8-D6DB-49EC-ABF7-4E5D26CF66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56300" y="3875088"/>
            <a:ext cx="249238" cy="36671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7261" name="Straight Arrow Connector 9">
            <a:extLst>
              <a:ext uri="{FF2B5EF4-FFF2-40B4-BE49-F238E27FC236}">
                <a16:creationId xmlns:a16="http://schemas.microsoft.com/office/drawing/2014/main" id="{0077AD4D-33C4-4E6E-BC60-D24282F9721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854700" y="3070225"/>
            <a:ext cx="84138" cy="117157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7262" name="Picture 33">
            <a:extLst>
              <a:ext uri="{FF2B5EF4-FFF2-40B4-BE49-F238E27FC236}">
                <a16:creationId xmlns:a16="http://schemas.microsoft.com/office/drawing/2014/main" id="{C47C8000-3221-497A-81BA-2E3080F65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927350"/>
            <a:ext cx="1776413" cy="112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DB0CAF4-708D-4036-92AF-38B02304D9E2}"/>
              </a:ext>
            </a:extLst>
          </p:cNvPr>
          <p:cNvSpPr txBox="1"/>
          <p:nvPr/>
        </p:nvSpPr>
        <p:spPr>
          <a:xfrm>
            <a:off x="3273425" y="4208463"/>
            <a:ext cx="2127250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Soporte válvula de purga</a:t>
            </a:r>
          </a:p>
        </p:txBody>
      </p:sp>
      <p:cxnSp>
        <p:nvCxnSpPr>
          <p:cNvPr id="137264" name="Straight Arrow Connector 9">
            <a:extLst>
              <a:ext uri="{FF2B5EF4-FFF2-40B4-BE49-F238E27FC236}">
                <a16:creationId xmlns:a16="http://schemas.microsoft.com/office/drawing/2014/main" id="{466358E2-E446-4AA9-837A-0DF030A284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8100" y="3690938"/>
            <a:ext cx="490538" cy="5857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7265" name="Picture 37">
            <a:extLst>
              <a:ext uri="{FF2B5EF4-FFF2-40B4-BE49-F238E27FC236}">
                <a16:creationId xmlns:a16="http://schemas.microsoft.com/office/drawing/2014/main" id="{BA2C8747-344C-41C6-807C-E9C26C864E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2947988"/>
            <a:ext cx="1887538" cy="1214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7A09017-B83C-44F7-A7CE-9D6987A89F1A}"/>
              </a:ext>
            </a:extLst>
          </p:cNvPr>
          <p:cNvSpPr txBox="1"/>
          <p:nvPr/>
        </p:nvSpPr>
        <p:spPr>
          <a:xfrm>
            <a:off x="7096125" y="4208463"/>
            <a:ext cx="2127250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Soporte válvula de purga</a:t>
            </a:r>
          </a:p>
        </p:txBody>
      </p:sp>
      <p:cxnSp>
        <p:nvCxnSpPr>
          <p:cNvPr id="137267" name="Straight Arrow Connector 9">
            <a:extLst>
              <a:ext uri="{FF2B5EF4-FFF2-40B4-BE49-F238E27FC236}">
                <a16:creationId xmlns:a16="http://schemas.microsoft.com/office/drawing/2014/main" id="{DE0EDD22-85D7-49E3-B5E0-AD7827710EB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670800" y="3503613"/>
            <a:ext cx="227013" cy="77311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53">
            <a:extLst>
              <a:ext uri="{FF2B5EF4-FFF2-40B4-BE49-F238E27FC236}">
                <a16:creationId xmlns:a16="http://schemas.microsoft.com/office/drawing/2014/main" id="{68B26DA8-4613-46C1-A251-75B9B0C9B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Soporte Unidad ABS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3F4236-EFB1-476B-902B-17DDC86AC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458064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DT113850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JF113852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aseline="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 forma es diferente a Dominar 400UG</a:t>
                      </a:r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aseline="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 forma es diferente a Dominar 400</a:t>
                      </a:r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8269" name="Picture 5">
            <a:extLst>
              <a:ext uri="{FF2B5EF4-FFF2-40B4-BE49-F238E27FC236}">
                <a16:creationId xmlns:a16="http://schemas.microsoft.com/office/drawing/2014/main" id="{A5E142C9-E189-4825-AC6F-4100E91CF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366963"/>
            <a:ext cx="2332038" cy="1717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70" name="Picture 6">
            <a:extLst>
              <a:ext uri="{FF2B5EF4-FFF2-40B4-BE49-F238E27FC236}">
                <a16:creationId xmlns:a16="http://schemas.microsoft.com/office/drawing/2014/main" id="{638BF18F-B1E5-4888-8704-9CE3777EA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379538"/>
            <a:ext cx="1214438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0C1E83-E4F4-402C-8239-38CF42E8F353}"/>
              </a:ext>
            </a:extLst>
          </p:cNvPr>
          <p:cNvSpPr txBox="1"/>
          <p:nvPr/>
        </p:nvSpPr>
        <p:spPr>
          <a:xfrm>
            <a:off x="2987675" y="1787525"/>
            <a:ext cx="2125663" cy="23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Soporte unidad del ABS en el chasis</a:t>
            </a:r>
            <a:endParaRPr lang="en-IN" sz="9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38272" name="Straight Arrow Connector 9">
            <a:extLst>
              <a:ext uri="{FF2B5EF4-FFF2-40B4-BE49-F238E27FC236}">
                <a16:creationId xmlns:a16="http://schemas.microsoft.com/office/drawing/2014/main" id="{7CD451E1-2637-4E2D-B1DE-51BA855FD34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09963" y="1979613"/>
            <a:ext cx="249237" cy="122237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8273" name="Picture 10">
            <a:extLst>
              <a:ext uri="{FF2B5EF4-FFF2-40B4-BE49-F238E27FC236}">
                <a16:creationId xmlns:a16="http://schemas.microsoft.com/office/drawing/2014/main" id="{089F00C5-C3BE-46F3-AB36-0507018AD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332038"/>
            <a:ext cx="2579688" cy="173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65734-DF30-43B8-A6B8-FD9C73E6BEBF}"/>
              </a:ext>
            </a:extLst>
          </p:cNvPr>
          <p:cNvSpPr txBox="1"/>
          <p:nvPr/>
        </p:nvSpPr>
        <p:spPr>
          <a:xfrm>
            <a:off x="6694488" y="1901825"/>
            <a:ext cx="2127250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Soporte unidad del ABS en el chasis</a:t>
            </a:r>
            <a:endParaRPr lang="en-IN" sz="9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38275" name="Straight Arrow Connector 9">
            <a:extLst>
              <a:ext uri="{FF2B5EF4-FFF2-40B4-BE49-F238E27FC236}">
                <a16:creationId xmlns:a16="http://schemas.microsoft.com/office/drawing/2014/main" id="{FA8BA8F2-35DB-40DE-8B71-CF6C306DC8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67600" y="2095500"/>
            <a:ext cx="120650" cy="11064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8276" name="Picture 14">
            <a:extLst>
              <a:ext uri="{FF2B5EF4-FFF2-40B4-BE49-F238E27FC236}">
                <a16:creationId xmlns:a16="http://schemas.microsoft.com/office/drawing/2014/main" id="{3944D7F1-79C8-4554-8A9F-EA516F76B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1338263"/>
            <a:ext cx="1401762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53">
            <a:extLst>
              <a:ext uri="{FF2B5EF4-FFF2-40B4-BE49-F238E27FC236}">
                <a16:creationId xmlns:a16="http://schemas.microsoft.com/office/drawing/2014/main" id="{49B60EF6-CA8E-415B-BB56-CF57E0C57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Unidad ABS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50617E-0118-4ECD-A5F2-D079B07E8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162242"/>
              </p:ext>
            </p:extLst>
          </p:nvPr>
        </p:nvGraphicFramePr>
        <p:xfrm>
          <a:off x="211138" y="909638"/>
          <a:ext cx="8667749" cy="53181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69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0027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09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JF131815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JF131882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30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Unidad ABS de mayor tamaño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Unidad ABS de menor tamaño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9289" name="Picture 3">
            <a:extLst>
              <a:ext uri="{FF2B5EF4-FFF2-40B4-BE49-F238E27FC236}">
                <a16:creationId xmlns:a16="http://schemas.microsoft.com/office/drawing/2014/main" id="{27BE1D4A-4AAF-45A4-868D-06049D758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81313"/>
            <a:ext cx="2451100" cy="1608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90" name="Picture 4">
            <a:extLst>
              <a:ext uri="{FF2B5EF4-FFF2-40B4-BE49-F238E27FC236}">
                <a16:creationId xmlns:a16="http://schemas.microsoft.com/office/drawing/2014/main" id="{41B5FB07-76DE-4416-9914-7DCF92336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2876550"/>
            <a:ext cx="2428875" cy="1604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91" name="Picture 5">
            <a:extLst>
              <a:ext uri="{FF2B5EF4-FFF2-40B4-BE49-F238E27FC236}">
                <a16:creationId xmlns:a16="http://schemas.microsoft.com/office/drawing/2014/main" id="{7802C58F-6FBB-445E-81DA-49916B1B0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1309688"/>
            <a:ext cx="2138363" cy="156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92" name="Picture 6">
            <a:extLst>
              <a:ext uri="{FF2B5EF4-FFF2-40B4-BE49-F238E27FC236}">
                <a16:creationId xmlns:a16="http://schemas.microsoft.com/office/drawing/2014/main" id="{5DFD74FC-C531-4E21-A34C-9673C42C8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309688"/>
            <a:ext cx="1938337" cy="1528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E1ACDA-5F0D-4EE6-80CE-CC3DF33E0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39930"/>
              </p:ext>
            </p:extLst>
          </p:nvPr>
        </p:nvGraphicFramePr>
        <p:xfrm>
          <a:off x="371475" y="1206500"/>
          <a:ext cx="8374064" cy="525779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20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6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6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06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2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Parámetros</a:t>
                      </a:r>
                    </a:p>
                  </a:txBody>
                  <a:tcPr marL="8315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2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Especificaciones</a:t>
                      </a:r>
                    </a:p>
                  </a:txBody>
                  <a:tcPr marL="8315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8316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358">
                <a:tc v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400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400 UG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Sistema Eléctrico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12 V (CC)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Batería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12V 8Ah, VRLA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Faro principal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Luz de posición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Luz posterior/ freno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Direccionales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 (4 und, Ámbar)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Indicador de neutro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LED, Verde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Indicador de luz alta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LED, Azul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Indicador de direccionales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LED, Verde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Iluminación del velocímetro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LCD, Blanca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Indicador de nivel de combustible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Barra LCD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08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Indicador de baja presión de aceite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LED, Rojo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Mensaje de alerta en la matriz del velocímetro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33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Indicador de Mal Funcionamiento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LED, Amarillo</a:t>
                      </a:r>
                    </a:p>
                  </a:txBody>
                  <a:tcPr marL="91401" marR="8315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8488" name="Text Box 53">
            <a:extLst>
              <a:ext uri="{FF2B5EF4-FFF2-40B4-BE49-F238E27FC236}">
                <a16:creationId xmlns:a16="http://schemas.microsoft.com/office/drawing/2014/main" id="{8A5E5B90-032D-4036-B557-3674C405E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803275"/>
            <a:ext cx="51530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sz="1400" b="1" dirty="0"/>
              <a:t>Sistema Eléctrico</a:t>
            </a:r>
          </a:p>
        </p:txBody>
      </p:sp>
      <p:sp>
        <p:nvSpPr>
          <p:cNvPr id="18489" name="Text Box 53">
            <a:extLst>
              <a:ext uri="{FF2B5EF4-FFF2-40B4-BE49-F238E27FC236}">
                <a16:creationId xmlns:a16="http://schemas.microsoft.com/office/drawing/2014/main" id="{3A5DA826-8544-4623-8B2A-B6610EA6D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688"/>
            <a:ext cx="51530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b="1" dirty="0">
                <a:solidFill>
                  <a:schemeClr val="bg1"/>
                </a:solidFill>
              </a:rPr>
              <a:t>Especificaciones Técnicas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F7DF744-F100-435E-86BE-A16EC36B6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507163"/>
            <a:ext cx="87280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100" b="1" i="1" dirty="0"/>
              <a:t>Nota: Las filas resaltadas en amarillo indican las especificaciones modificadas en la Dominar 400UG, el resto permanece igual.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53">
            <a:extLst>
              <a:ext uri="{FF2B5EF4-FFF2-40B4-BE49-F238E27FC236}">
                <a16:creationId xmlns:a16="http://schemas.microsoft.com/office/drawing/2014/main" id="{1B1AA4EE-04FF-488E-AA6F-FEFFB51B4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Horquillas Delanteras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03BF5F-4418-44FA-8E79-5EDEFDE7F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833902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JF121050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JF121018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Diseño convencional (tubo exterior en la parte inferior y tubería interior en la parte superior)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Diseño USD, horquilla invertida (tubo exterior en la parte superior y tubería interior en la parte inferior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0317" name="Picture 3">
            <a:extLst>
              <a:ext uri="{FF2B5EF4-FFF2-40B4-BE49-F238E27FC236}">
                <a16:creationId xmlns:a16="http://schemas.microsoft.com/office/drawing/2014/main" id="{6B1299C5-64CC-4707-A214-6F0DE24CC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1344613"/>
            <a:ext cx="1804988" cy="2687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318" name="Picture 4">
            <a:extLst>
              <a:ext uri="{FF2B5EF4-FFF2-40B4-BE49-F238E27FC236}">
                <a16:creationId xmlns:a16="http://schemas.microsoft.com/office/drawing/2014/main" id="{A7790121-0B30-4486-AF3E-78FBDE085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1344613"/>
            <a:ext cx="1890712" cy="2695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53">
            <a:extLst>
              <a:ext uri="{FF2B5EF4-FFF2-40B4-BE49-F238E27FC236}">
                <a16:creationId xmlns:a16="http://schemas.microsoft.com/office/drawing/2014/main" id="{7A7C3FD1-4C31-4802-B7D5-EC6AD31B3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Protector Horquillas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C7A5C3-3DD0-444A-A37B-002646F91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633348"/>
              </p:ext>
            </p:extLst>
          </p:nvPr>
        </p:nvGraphicFramePr>
        <p:xfrm>
          <a:off x="211138" y="909638"/>
          <a:ext cx="8667749" cy="5124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58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165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08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IZQ - JF181471, DER -  JF181472</a:t>
                      </a:r>
                    </a:p>
                  </a:txBody>
                  <a:tcPr marL="91428" marR="9524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451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protector de horquillas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protector de horquillas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1337" name="Picture 3">
            <a:extLst>
              <a:ext uri="{FF2B5EF4-FFF2-40B4-BE49-F238E27FC236}">
                <a16:creationId xmlns:a16="http://schemas.microsoft.com/office/drawing/2014/main" id="{98B82873-13DF-40DB-ACE5-31FC5B44E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7" t="32875" r="18919" b="9026"/>
          <a:stretch>
            <a:fillRect/>
          </a:stretch>
        </p:blipFill>
        <p:spPr bwMode="auto">
          <a:xfrm>
            <a:off x="7016750" y="1352550"/>
            <a:ext cx="1770063" cy="180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23695F-58C6-4706-8144-F275B741A2DB}"/>
              </a:ext>
            </a:extLst>
          </p:cNvPr>
          <p:cNvSpPr txBox="1"/>
          <p:nvPr/>
        </p:nvSpPr>
        <p:spPr>
          <a:xfrm>
            <a:off x="7159625" y="1522413"/>
            <a:ext cx="952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DER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1339" name="Picture 4">
            <a:extLst>
              <a:ext uri="{FF2B5EF4-FFF2-40B4-BE49-F238E27FC236}">
                <a16:creationId xmlns:a16="http://schemas.microsoft.com/office/drawing/2014/main" id="{9AEEBD6D-90D1-4E5F-9109-0C5C20818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3" t="31325" r="16609" b="10526"/>
          <a:stretch>
            <a:fillRect/>
          </a:stretch>
        </p:blipFill>
        <p:spPr bwMode="auto">
          <a:xfrm>
            <a:off x="5213350" y="1339850"/>
            <a:ext cx="1709738" cy="181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C9AFA1-31D0-445D-8EC3-B7A1C07D49BD}"/>
              </a:ext>
            </a:extLst>
          </p:cNvPr>
          <p:cNvSpPr txBox="1"/>
          <p:nvPr/>
        </p:nvSpPr>
        <p:spPr>
          <a:xfrm>
            <a:off x="5213350" y="1420813"/>
            <a:ext cx="9525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IZQ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1341" name="Picture 5">
            <a:extLst>
              <a:ext uri="{FF2B5EF4-FFF2-40B4-BE49-F238E27FC236}">
                <a16:creationId xmlns:a16="http://schemas.microsoft.com/office/drawing/2014/main" id="{EAB2CB7F-6DE7-4C8F-A5C1-A9768B33B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3" t="32362" r="22585" b="28214"/>
          <a:stretch>
            <a:fillRect/>
          </a:stretch>
        </p:blipFill>
        <p:spPr bwMode="auto">
          <a:xfrm>
            <a:off x="5213350" y="3155950"/>
            <a:ext cx="2062163" cy="182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3C9108-E048-4294-A64F-4ADB53645D10}"/>
              </a:ext>
            </a:extLst>
          </p:cNvPr>
          <p:cNvSpPr txBox="1"/>
          <p:nvPr/>
        </p:nvSpPr>
        <p:spPr>
          <a:xfrm>
            <a:off x="5330825" y="4516438"/>
            <a:ext cx="1944688" cy="4619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Guardafango retirado para mejor visualización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06448-2443-4054-BA19-48DBFD11A25B}"/>
              </a:ext>
            </a:extLst>
          </p:cNvPr>
          <p:cNvSpPr txBox="1"/>
          <p:nvPr/>
        </p:nvSpPr>
        <p:spPr>
          <a:xfrm>
            <a:off x="7424738" y="3417888"/>
            <a:ext cx="1454149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Protector 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horquilla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1344" name="Straight Arrow Connector 10">
            <a:extLst>
              <a:ext uri="{FF2B5EF4-FFF2-40B4-BE49-F238E27FC236}">
                <a16:creationId xmlns:a16="http://schemas.microsoft.com/office/drawing/2014/main" id="{9BD43B98-C1DD-4343-930C-8D2A5918F5B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22975" y="3554413"/>
            <a:ext cx="1401763" cy="16033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45" name="Straight Arrow Connector 16">
            <a:extLst>
              <a:ext uri="{FF2B5EF4-FFF2-40B4-BE49-F238E27FC236}">
                <a16:creationId xmlns:a16="http://schemas.microsoft.com/office/drawing/2014/main" id="{CE339C58-F3E3-4B27-8B5B-489617930AE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91338" y="3565525"/>
            <a:ext cx="515937" cy="38893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1346" name="Picture 19">
            <a:extLst>
              <a:ext uri="{FF2B5EF4-FFF2-40B4-BE49-F238E27FC236}">
                <a16:creationId xmlns:a16="http://schemas.microsoft.com/office/drawing/2014/main" id="{7F569DAE-F94F-4B98-AA00-23A07D0D8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1" t="35475" r="23167" b="12650"/>
          <a:stretch>
            <a:fillRect/>
          </a:stretch>
        </p:blipFill>
        <p:spPr bwMode="auto">
          <a:xfrm>
            <a:off x="1843088" y="2200275"/>
            <a:ext cx="2820987" cy="271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A0ACF4-D028-4084-9FE0-23DAC6287C9B}"/>
              </a:ext>
            </a:extLst>
          </p:cNvPr>
          <p:cNvSpPr txBox="1"/>
          <p:nvPr/>
        </p:nvSpPr>
        <p:spPr>
          <a:xfrm>
            <a:off x="2012950" y="4451350"/>
            <a:ext cx="2651125" cy="460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Guardafango retirado para mejor visualización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1348" name="Oval 20">
            <a:extLst>
              <a:ext uri="{FF2B5EF4-FFF2-40B4-BE49-F238E27FC236}">
                <a16:creationId xmlns:a16="http://schemas.microsoft.com/office/drawing/2014/main" id="{6E26C537-EC2B-43EA-AE0B-7D0B03E1EACA}"/>
              </a:ext>
            </a:extLst>
          </p:cNvPr>
          <p:cNvSpPr>
            <a:spLocks noChangeArrowheads="1"/>
          </p:cNvSpPr>
          <p:nvPr/>
        </p:nvSpPr>
        <p:spPr bwMode="auto">
          <a:xfrm rot="1128519">
            <a:off x="2185988" y="2647950"/>
            <a:ext cx="804862" cy="1208088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41349" name="Oval 24">
            <a:extLst>
              <a:ext uri="{FF2B5EF4-FFF2-40B4-BE49-F238E27FC236}">
                <a16:creationId xmlns:a16="http://schemas.microsoft.com/office/drawing/2014/main" id="{6C3A89DB-BC28-443F-A273-2D193C398FB7}"/>
              </a:ext>
            </a:extLst>
          </p:cNvPr>
          <p:cNvSpPr>
            <a:spLocks noChangeArrowheads="1"/>
          </p:cNvSpPr>
          <p:nvPr/>
        </p:nvSpPr>
        <p:spPr bwMode="auto">
          <a:xfrm rot="1128519">
            <a:off x="3243263" y="2690813"/>
            <a:ext cx="804862" cy="120808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53">
            <a:extLst>
              <a:ext uri="{FF2B5EF4-FFF2-40B4-BE49-F238E27FC236}">
                <a16:creationId xmlns:a16="http://schemas.microsoft.com/office/drawing/2014/main" id="{2A71753E-9370-4399-92ED-C0C9EEE8F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Soporte Inferior de Horquillas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1D1686-7819-45AB-9C7D-80B65A125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001852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JF121047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JF121020 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Diámetro interior: ø 43 mm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agujero único para la abrazadera de la manguera (flecha rosada)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Diámetro interior: ø 54 mm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dos agujeros para la abrazadera de la manguera (flecha rosada)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2365" name="Picture 16">
            <a:extLst>
              <a:ext uri="{FF2B5EF4-FFF2-40B4-BE49-F238E27FC236}">
                <a16:creationId xmlns:a16="http://schemas.microsoft.com/office/drawing/2014/main" id="{9EF84D27-8B8D-4C54-894C-3BF6D5E4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344613"/>
            <a:ext cx="2108200" cy="92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66" name="Right Arrow 17">
            <a:extLst>
              <a:ext uri="{FF2B5EF4-FFF2-40B4-BE49-F238E27FC236}">
                <a16:creationId xmlns:a16="http://schemas.microsoft.com/office/drawing/2014/main" id="{7FC4D90C-9EBC-406B-843C-7662BDFF8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1536700"/>
            <a:ext cx="284163" cy="228600"/>
          </a:xfrm>
          <a:prstGeom prst="rightArrow">
            <a:avLst>
              <a:gd name="adj1" fmla="val 50000"/>
              <a:gd name="adj2" fmla="val 49751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142367" name="Picture 18">
            <a:extLst>
              <a:ext uri="{FF2B5EF4-FFF2-40B4-BE49-F238E27FC236}">
                <a16:creationId xmlns:a16="http://schemas.microsoft.com/office/drawing/2014/main" id="{8AF2A407-AF66-4475-BD17-7FB92F578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2278063"/>
            <a:ext cx="3635375" cy="1776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2368" name="Straight Arrow Connector 19">
            <a:extLst>
              <a:ext uri="{FF2B5EF4-FFF2-40B4-BE49-F238E27FC236}">
                <a16:creationId xmlns:a16="http://schemas.microsoft.com/office/drawing/2014/main" id="{6D9D5EB2-621D-4FD9-BC08-61D39BB924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46250" y="3160713"/>
            <a:ext cx="573088" cy="8731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94A4BF6-FB3F-42E5-8A81-7A48EDE44FCF}"/>
              </a:ext>
            </a:extLst>
          </p:cNvPr>
          <p:cNvSpPr txBox="1"/>
          <p:nvPr/>
        </p:nvSpPr>
        <p:spPr>
          <a:xfrm>
            <a:off x="1722438" y="3678238"/>
            <a:ext cx="952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Ø 43 mm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2370" name="Oval 24">
            <a:extLst>
              <a:ext uri="{FF2B5EF4-FFF2-40B4-BE49-F238E27FC236}">
                <a16:creationId xmlns:a16="http://schemas.microsoft.com/office/drawing/2014/main" id="{3E249927-6EAB-4243-9748-16B5207D8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688" y="3189288"/>
            <a:ext cx="379412" cy="366712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142371" name="Picture 25">
            <a:extLst>
              <a:ext uri="{FF2B5EF4-FFF2-40B4-BE49-F238E27FC236}">
                <a16:creationId xmlns:a16="http://schemas.microsoft.com/office/drawing/2014/main" id="{4A0216C0-A36A-42E4-B35D-A19564865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2289175"/>
            <a:ext cx="3641725" cy="176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2372" name="Straight Arrow Connector 26">
            <a:extLst>
              <a:ext uri="{FF2B5EF4-FFF2-40B4-BE49-F238E27FC236}">
                <a16:creationId xmlns:a16="http://schemas.microsoft.com/office/drawing/2014/main" id="{8F1F14EA-8292-401C-A1F5-176727D8E0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00675" y="2843213"/>
            <a:ext cx="720725" cy="904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73" name="Oval 27">
            <a:extLst>
              <a:ext uri="{FF2B5EF4-FFF2-40B4-BE49-F238E27FC236}">
                <a16:creationId xmlns:a16="http://schemas.microsoft.com/office/drawing/2014/main" id="{FE3BC429-B5DA-4AE6-9D25-01EBCEA4D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9525" y="2930525"/>
            <a:ext cx="379413" cy="36512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42374" name="Oval 28">
            <a:extLst>
              <a:ext uri="{FF2B5EF4-FFF2-40B4-BE49-F238E27FC236}">
                <a16:creationId xmlns:a16="http://schemas.microsoft.com/office/drawing/2014/main" id="{51D73897-08AE-495B-8D35-C251F15C5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0" y="2951163"/>
            <a:ext cx="379413" cy="366712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D9D89C-04A8-4E88-982C-67CFFD7972FB}"/>
              </a:ext>
            </a:extLst>
          </p:cNvPr>
          <p:cNvSpPr txBox="1"/>
          <p:nvPr/>
        </p:nvSpPr>
        <p:spPr>
          <a:xfrm>
            <a:off x="5392738" y="3556000"/>
            <a:ext cx="952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Ø 54 mm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2376" name="Picture 31">
            <a:extLst>
              <a:ext uri="{FF2B5EF4-FFF2-40B4-BE49-F238E27FC236}">
                <a16:creationId xmlns:a16="http://schemas.microsoft.com/office/drawing/2014/main" id="{E5DB91B9-BF3F-4140-8169-85C5FC30F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354138"/>
            <a:ext cx="1885950" cy="898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77" name="Right Arrow 32">
            <a:extLst>
              <a:ext uri="{FF2B5EF4-FFF2-40B4-BE49-F238E27FC236}">
                <a16:creationId xmlns:a16="http://schemas.microsoft.com/office/drawing/2014/main" id="{92EE5C34-404D-4AD1-BFAF-1B3F91761A1A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1776413" y="1608138"/>
            <a:ext cx="285750" cy="228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53">
            <a:extLst>
              <a:ext uri="{FF2B5EF4-FFF2-40B4-BE49-F238E27FC236}">
                <a16:creationId xmlns:a16="http://schemas.microsoft.com/office/drawing/2014/main" id="{822D77A4-8A93-43B0-853C-68A35368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chemeClr val="bg1"/>
                </a:solidFill>
              </a:rPr>
              <a:t>Soporte</a:t>
            </a:r>
            <a:r>
              <a:rPr lang="en-US" altLang="en-US" b="1" dirty="0">
                <a:solidFill>
                  <a:schemeClr val="bg1"/>
                </a:solidFill>
              </a:rPr>
              <a:t> Superior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231DE3-DE5F-4172-98D5-D86F429E3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148983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JF121030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JF151040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soportes inferiores para el manillar más altos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Diámetro interior: ø 43 mm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soportes inferiores para el manillar más cortos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Diámetro interior: ø 51 mm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3389" name="Picture 5">
            <a:extLst>
              <a:ext uri="{FF2B5EF4-FFF2-40B4-BE49-F238E27FC236}">
                <a16:creationId xmlns:a16="http://schemas.microsoft.com/office/drawing/2014/main" id="{BF4C7A8E-3696-402A-8FBD-0FF444DDC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6" t="44206" r="10950" b="26840"/>
          <a:stretch>
            <a:fillRect/>
          </a:stretch>
        </p:blipFill>
        <p:spPr bwMode="auto">
          <a:xfrm>
            <a:off x="5273675" y="1379538"/>
            <a:ext cx="3530600" cy="117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0" name="Picture 6">
            <a:extLst>
              <a:ext uri="{FF2B5EF4-FFF2-40B4-BE49-F238E27FC236}">
                <a16:creationId xmlns:a16="http://schemas.microsoft.com/office/drawing/2014/main" id="{E510D0BA-83BA-4266-A5E0-E02FDFADB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7" t="47925" r="9167" b="29251"/>
          <a:stretch>
            <a:fillRect/>
          </a:stretch>
        </p:blipFill>
        <p:spPr bwMode="auto">
          <a:xfrm>
            <a:off x="1916113" y="1379538"/>
            <a:ext cx="2808287" cy="116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DC871A-5D3B-4CBD-82FE-D0F7059914C2}"/>
              </a:ext>
            </a:extLst>
          </p:cNvPr>
          <p:cNvSpPr txBox="1"/>
          <p:nvPr/>
        </p:nvSpPr>
        <p:spPr>
          <a:xfrm>
            <a:off x="1916113" y="2300288"/>
            <a:ext cx="2917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Aletas del soporte inferior del manillar</a:t>
            </a:r>
          </a:p>
        </p:txBody>
      </p:sp>
      <p:sp>
        <p:nvSpPr>
          <p:cNvPr id="143392" name="Right Arrow 32">
            <a:extLst>
              <a:ext uri="{FF2B5EF4-FFF2-40B4-BE49-F238E27FC236}">
                <a16:creationId xmlns:a16="http://schemas.microsoft.com/office/drawing/2014/main" id="{ABB6D6B8-3453-4635-8160-6A6AD342B0B3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2722563" y="1454150"/>
            <a:ext cx="285750" cy="228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404F12-D418-4928-9A9A-8D01B76F5440}"/>
              </a:ext>
            </a:extLst>
          </p:cNvPr>
          <p:cNvSpPr txBox="1"/>
          <p:nvPr/>
        </p:nvSpPr>
        <p:spPr>
          <a:xfrm>
            <a:off x="5583238" y="2292350"/>
            <a:ext cx="2917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</a:rPr>
              <a:t>Aletas del soporte inferior del manillar</a:t>
            </a:r>
          </a:p>
        </p:txBody>
      </p:sp>
      <p:sp>
        <p:nvSpPr>
          <p:cNvPr id="143394" name="Right Arrow 32">
            <a:extLst>
              <a:ext uri="{FF2B5EF4-FFF2-40B4-BE49-F238E27FC236}">
                <a16:creationId xmlns:a16="http://schemas.microsoft.com/office/drawing/2014/main" id="{2B60D93E-A37F-44BF-B5D1-7BC06193916F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594100" y="1454150"/>
            <a:ext cx="285750" cy="228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43395" name="Right Arrow 32">
            <a:extLst>
              <a:ext uri="{FF2B5EF4-FFF2-40B4-BE49-F238E27FC236}">
                <a16:creationId xmlns:a16="http://schemas.microsoft.com/office/drawing/2014/main" id="{AB8E922B-2A0F-42D7-A324-FE87A3CA17CB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6427788" y="1436688"/>
            <a:ext cx="285750" cy="228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43396" name="Right Arrow 32">
            <a:extLst>
              <a:ext uri="{FF2B5EF4-FFF2-40B4-BE49-F238E27FC236}">
                <a16:creationId xmlns:a16="http://schemas.microsoft.com/office/drawing/2014/main" id="{CFEAC521-F681-49FB-9075-E1243B03B34D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7486650" y="1436688"/>
            <a:ext cx="285750" cy="228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143397" name="Picture 7">
            <a:extLst>
              <a:ext uri="{FF2B5EF4-FFF2-40B4-BE49-F238E27FC236}">
                <a16:creationId xmlns:a16="http://schemas.microsoft.com/office/drawing/2014/main" id="{67000755-6435-466A-9875-AC8D8809C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1" t="35475" r="6834" b="21988"/>
          <a:stretch>
            <a:fillRect/>
          </a:stretch>
        </p:blipFill>
        <p:spPr bwMode="auto">
          <a:xfrm>
            <a:off x="1757363" y="2582863"/>
            <a:ext cx="3154362" cy="145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8" name="Picture 8">
            <a:extLst>
              <a:ext uri="{FF2B5EF4-FFF2-40B4-BE49-F238E27FC236}">
                <a16:creationId xmlns:a16="http://schemas.microsoft.com/office/drawing/2014/main" id="{BCF6AFD8-3E6F-4345-AA87-96BA3442F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8" t="33400" r="6834" b="25101"/>
          <a:stretch>
            <a:fillRect/>
          </a:stretch>
        </p:blipFill>
        <p:spPr bwMode="auto">
          <a:xfrm>
            <a:off x="5411788" y="2606675"/>
            <a:ext cx="3333750" cy="1433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399" name="Straight Arrow Connector 19">
            <a:extLst>
              <a:ext uri="{FF2B5EF4-FFF2-40B4-BE49-F238E27FC236}">
                <a16:creationId xmlns:a16="http://schemas.microsoft.com/office/drawing/2014/main" id="{C64565C4-4E0D-4FCF-9775-91CF0EF3A93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73275" y="3244850"/>
            <a:ext cx="485775" cy="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EDDB3B5-F9E5-44B8-A879-05D59CDBE3D7}"/>
              </a:ext>
            </a:extLst>
          </p:cNvPr>
          <p:cNvSpPr txBox="1"/>
          <p:nvPr/>
        </p:nvSpPr>
        <p:spPr>
          <a:xfrm>
            <a:off x="1858963" y="3651250"/>
            <a:ext cx="952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Ø 43 mm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39C38B-ED2C-4E35-A5EA-32AEA5CDFAB6}"/>
              </a:ext>
            </a:extLst>
          </p:cNvPr>
          <p:cNvSpPr txBox="1"/>
          <p:nvPr/>
        </p:nvSpPr>
        <p:spPr>
          <a:xfrm>
            <a:off x="5518150" y="3760788"/>
            <a:ext cx="952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Ø 51 mm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3402" name="Straight Arrow Connector 19">
            <a:extLst>
              <a:ext uri="{FF2B5EF4-FFF2-40B4-BE49-F238E27FC236}">
                <a16:creationId xmlns:a16="http://schemas.microsoft.com/office/drawing/2014/main" id="{1105CF62-1C3D-4EE3-9C64-94D8816613D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19750" y="3309938"/>
            <a:ext cx="558800" cy="1111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53">
            <a:extLst>
              <a:ext uri="{FF2B5EF4-FFF2-40B4-BE49-F238E27FC236}">
                <a16:creationId xmlns:a16="http://schemas.microsoft.com/office/drawing/2014/main" id="{F0FE8000-1353-4012-A4CF-344C22AA4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Soporte Inferior Manillar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C27A9F-76CD-4FA4-970A-58CFB5AE7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156720"/>
              </p:ext>
            </p:extLst>
          </p:nvPr>
        </p:nvGraphicFramePr>
        <p:xfrm>
          <a:off x="211138" y="909638"/>
          <a:ext cx="8667749" cy="52498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330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5097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58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JF151045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JF151053</a:t>
                      </a:r>
                    </a:p>
                  </a:txBody>
                  <a:tcPr marL="91428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911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Menores dimensiones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Altura de 35 mm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Mayores dimensiones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Altura de 60 mm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58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4413" name="Picture 3">
            <a:extLst>
              <a:ext uri="{FF2B5EF4-FFF2-40B4-BE49-F238E27FC236}">
                <a16:creationId xmlns:a16="http://schemas.microsoft.com/office/drawing/2014/main" id="{6D8F753B-A51C-4FBA-BFFC-D56D1EE7A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1343025"/>
            <a:ext cx="1651000" cy="1176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414" name="Picture 4">
            <a:extLst>
              <a:ext uri="{FF2B5EF4-FFF2-40B4-BE49-F238E27FC236}">
                <a16:creationId xmlns:a16="http://schemas.microsoft.com/office/drawing/2014/main" id="{7CC3DCC9-21D4-41C9-860E-2514ABF35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1331913"/>
            <a:ext cx="1806575" cy="122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415" name="Picture 5">
            <a:extLst>
              <a:ext uri="{FF2B5EF4-FFF2-40B4-BE49-F238E27FC236}">
                <a16:creationId xmlns:a16="http://schemas.microsoft.com/office/drawing/2014/main" id="{E87EB1E2-FAC3-467C-A0E4-2E6E24772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2536825"/>
            <a:ext cx="2262187" cy="1857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A00328-0968-47EE-B19B-2CD369304A5E}"/>
              </a:ext>
            </a:extLst>
          </p:cNvPr>
          <p:cNvSpPr txBox="1"/>
          <p:nvPr/>
        </p:nvSpPr>
        <p:spPr>
          <a:xfrm>
            <a:off x="7385050" y="4179888"/>
            <a:ext cx="9525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60 mm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4417" name="Picture 8">
            <a:extLst>
              <a:ext uri="{FF2B5EF4-FFF2-40B4-BE49-F238E27FC236}">
                <a16:creationId xmlns:a16="http://schemas.microsoft.com/office/drawing/2014/main" id="{FFE91FC5-09FD-4E77-8D97-19E95BE1E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670175"/>
            <a:ext cx="1493838" cy="17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4418" name="Straight Connector 10">
            <a:extLst>
              <a:ext uri="{FF2B5EF4-FFF2-40B4-BE49-F238E27FC236}">
                <a16:creationId xmlns:a16="http://schemas.microsoft.com/office/drawing/2014/main" id="{F76E45A4-873B-4E98-86B7-42097DEBF9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13575" y="3578225"/>
            <a:ext cx="0" cy="793750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419" name="Straight Connector 11">
            <a:extLst>
              <a:ext uri="{FF2B5EF4-FFF2-40B4-BE49-F238E27FC236}">
                <a16:creationId xmlns:a16="http://schemas.microsoft.com/office/drawing/2014/main" id="{98AD0589-7892-43B8-BD58-226E3286C1B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45513" y="3327400"/>
            <a:ext cx="11112" cy="1054100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420" name="Straight Arrow Connector 14">
            <a:extLst>
              <a:ext uri="{FF2B5EF4-FFF2-40B4-BE49-F238E27FC236}">
                <a16:creationId xmlns:a16="http://schemas.microsoft.com/office/drawing/2014/main" id="{87B38490-801A-48C8-8B99-511AE15D41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13575" y="4219575"/>
            <a:ext cx="1543050" cy="0"/>
          </a:xfrm>
          <a:prstGeom prst="straightConnector1">
            <a:avLst/>
          </a:prstGeom>
          <a:noFill/>
          <a:ln w="28575" algn="ctr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421" name="Straight Connector 15">
            <a:extLst>
              <a:ext uri="{FF2B5EF4-FFF2-40B4-BE49-F238E27FC236}">
                <a16:creationId xmlns:a16="http://schemas.microsoft.com/office/drawing/2014/main" id="{B28913D9-2966-497C-8620-414F9108413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25825" y="3579813"/>
            <a:ext cx="0" cy="795337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422" name="Straight Connector 16">
            <a:extLst>
              <a:ext uri="{FF2B5EF4-FFF2-40B4-BE49-F238E27FC236}">
                <a16:creationId xmlns:a16="http://schemas.microsoft.com/office/drawing/2014/main" id="{3371A522-57A6-44B4-9615-5A0F55C5B4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3863" y="3354388"/>
            <a:ext cx="11112" cy="1054100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423" name="Straight Arrow Connector 17">
            <a:extLst>
              <a:ext uri="{FF2B5EF4-FFF2-40B4-BE49-F238E27FC236}">
                <a16:creationId xmlns:a16="http://schemas.microsoft.com/office/drawing/2014/main" id="{5FEA50EB-7E72-414F-A48A-238F36E6BB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25825" y="4206875"/>
            <a:ext cx="819150" cy="0"/>
          </a:xfrm>
          <a:prstGeom prst="straightConnector1">
            <a:avLst/>
          </a:prstGeom>
          <a:noFill/>
          <a:ln w="28575" algn="ctr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453DCE8-6137-4B6C-9C41-09A1FB301850}"/>
              </a:ext>
            </a:extLst>
          </p:cNvPr>
          <p:cNvSpPr txBox="1"/>
          <p:nvPr/>
        </p:nvSpPr>
        <p:spPr>
          <a:xfrm>
            <a:off x="3508375" y="4179888"/>
            <a:ext cx="95091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35 mm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53">
            <a:extLst>
              <a:ext uri="{FF2B5EF4-FFF2-40B4-BE49-F238E27FC236}">
                <a16:creationId xmlns:a16="http://schemas.microsoft.com/office/drawing/2014/main" id="{54739DDE-8AF3-4CE2-87B1-590BC14D7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Rueda Delantera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C6582E-047F-4BF5-A7E1-BC55655F3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091118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JF131012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JF131026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Fijación del freno en la rueda: a la izquierda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Fijación del freno en la rueda: a la derecha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5437" name="Picture 3">
            <a:extLst>
              <a:ext uri="{FF2B5EF4-FFF2-40B4-BE49-F238E27FC236}">
                <a16:creationId xmlns:a16="http://schemas.microsoft.com/office/drawing/2014/main" id="{CE07BE00-7DCC-424E-907D-FAE02F5BA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331913"/>
            <a:ext cx="2717800" cy="271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38" name="Picture 4">
            <a:extLst>
              <a:ext uri="{FF2B5EF4-FFF2-40B4-BE49-F238E27FC236}">
                <a16:creationId xmlns:a16="http://schemas.microsoft.com/office/drawing/2014/main" id="{AA7B418A-7F11-40E8-ADAC-A418EB6A7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1346200"/>
            <a:ext cx="2636837" cy="267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53">
            <a:extLst>
              <a:ext uri="{FF2B5EF4-FFF2-40B4-BE49-F238E27FC236}">
                <a16:creationId xmlns:a16="http://schemas.microsoft.com/office/drawing/2014/main" id="{080CDACE-0D86-4614-9EFE-FE54A2297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Pinza de Freno Delantera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6398F4-CD24-470B-A278-9D52B3FD8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063025"/>
              </p:ext>
            </p:extLst>
          </p:nvPr>
        </p:nvGraphicFramePr>
        <p:xfrm>
          <a:off x="211138" y="909638"/>
          <a:ext cx="8667749" cy="54712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95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25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24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JF131012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JF131026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220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Fijación en el lado izquierdo de la rueda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Compatible con el diseño convencional de las horquillas.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Fijación en el lado derecho de la rueda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Compatible con el diseño de horquillas invertidas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También llamada pinza radial, la pinza está montada radialmente (paralela a la dirección hacia adelante)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770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Ventajas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Más rígida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Permite un frenado más preciso y una </a:t>
                      </a:r>
                      <a:r>
                        <a:rPr lang="es-ES" sz="120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major</a:t>
                      </a: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sensación al frenar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6461" name="Picture 4">
            <a:extLst>
              <a:ext uri="{FF2B5EF4-FFF2-40B4-BE49-F238E27FC236}">
                <a16:creationId xmlns:a16="http://schemas.microsoft.com/office/drawing/2014/main" id="{DC292C3E-DC9F-4EAC-B292-C9376D514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1346200"/>
            <a:ext cx="2636837" cy="267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62" name="Picture 5">
            <a:extLst>
              <a:ext uri="{FF2B5EF4-FFF2-40B4-BE49-F238E27FC236}">
                <a16:creationId xmlns:a16="http://schemas.microsoft.com/office/drawing/2014/main" id="{6B45E328-9463-4CB3-8DE9-DBAD5444D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9" t="34438" r="19057" b="6673"/>
          <a:stretch>
            <a:fillRect/>
          </a:stretch>
        </p:blipFill>
        <p:spPr bwMode="auto">
          <a:xfrm>
            <a:off x="1797050" y="1347788"/>
            <a:ext cx="2928938" cy="267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6463" name="Straight Arrow Connector 4">
            <a:extLst>
              <a:ext uri="{FF2B5EF4-FFF2-40B4-BE49-F238E27FC236}">
                <a16:creationId xmlns:a16="http://schemas.microsoft.com/office/drawing/2014/main" id="{E9994485-35E5-4F0B-BA3D-9E3F69D8407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894638" y="2316163"/>
            <a:ext cx="357187" cy="122237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464" name="Straight Arrow Connector 8">
            <a:extLst>
              <a:ext uri="{FF2B5EF4-FFF2-40B4-BE49-F238E27FC236}">
                <a16:creationId xmlns:a16="http://schemas.microsoft.com/office/drawing/2014/main" id="{ADD6FCEA-EF5D-4F5B-8FF1-61C0985DB84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966075" y="2614613"/>
            <a:ext cx="357188" cy="123825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465" name="Straight Arrow Connector 9">
            <a:extLst>
              <a:ext uri="{FF2B5EF4-FFF2-40B4-BE49-F238E27FC236}">
                <a16:creationId xmlns:a16="http://schemas.microsoft.com/office/drawing/2014/main" id="{AF1564ED-3A21-473B-8228-18228DBC988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46338" y="1828800"/>
            <a:ext cx="23812" cy="257175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466" name="Straight Arrow Connector 15">
            <a:extLst>
              <a:ext uri="{FF2B5EF4-FFF2-40B4-BE49-F238E27FC236}">
                <a16:creationId xmlns:a16="http://schemas.microsoft.com/office/drawing/2014/main" id="{0F643A5B-3331-4262-BAC7-1ECB437557F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74938" y="2400300"/>
            <a:ext cx="19050" cy="214313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53">
            <a:extLst>
              <a:ext uri="{FF2B5EF4-FFF2-40B4-BE49-F238E27FC236}">
                <a16:creationId xmlns:a16="http://schemas.microsoft.com/office/drawing/2014/main" id="{C322DF17-D690-4818-BB08-834440723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Guardafango Delantero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89627D0-866F-4314-B4DB-CFE6CBDE9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900037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partes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partes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 forma es distinta a Dominar 400UG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 forma es distinta a 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7485" name="Picture 3">
            <a:extLst>
              <a:ext uri="{FF2B5EF4-FFF2-40B4-BE49-F238E27FC236}">
                <a16:creationId xmlns:a16="http://schemas.microsoft.com/office/drawing/2014/main" id="{E4E1C927-292A-471A-8DA7-94D25275A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2" t="29250" r="12669" b="11613"/>
          <a:stretch>
            <a:fillRect/>
          </a:stretch>
        </p:blipFill>
        <p:spPr bwMode="auto">
          <a:xfrm>
            <a:off x="5289550" y="1428750"/>
            <a:ext cx="3490913" cy="2551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86" name="Picture 4">
            <a:extLst>
              <a:ext uri="{FF2B5EF4-FFF2-40B4-BE49-F238E27FC236}">
                <a16:creationId xmlns:a16="http://schemas.microsoft.com/office/drawing/2014/main" id="{A6628176-089C-4790-AB15-434A0338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9" t="31427" r="17336" b="16643"/>
          <a:stretch>
            <a:fillRect/>
          </a:stretch>
        </p:blipFill>
        <p:spPr bwMode="auto">
          <a:xfrm>
            <a:off x="1490663" y="1428750"/>
            <a:ext cx="3617912" cy="2551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53">
            <a:extLst>
              <a:ext uri="{FF2B5EF4-FFF2-40B4-BE49-F238E27FC236}">
                <a16:creationId xmlns:a16="http://schemas.microsoft.com/office/drawing/2014/main" id="{BA673BF4-EC78-4E8A-9F85-E13032B61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Alerón Guardafango Delantero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E97C11-E69C-44C8-9BCD-E7EE3BB41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021124"/>
              </p:ext>
            </p:extLst>
          </p:nvPr>
        </p:nvGraphicFramePr>
        <p:xfrm>
          <a:off x="211138" y="909638"/>
          <a:ext cx="8667749" cy="52498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330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5097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58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JF181434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JF181423</a:t>
                      </a:r>
                    </a:p>
                  </a:txBody>
                  <a:tcPr marL="91428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911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 forma es distinta a Dominar 400UG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 forma es distinta a 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58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8509" name="Picture 3">
            <a:extLst>
              <a:ext uri="{FF2B5EF4-FFF2-40B4-BE49-F238E27FC236}">
                <a16:creationId xmlns:a16="http://schemas.microsoft.com/office/drawing/2014/main" id="{61BA3C55-205C-4C9F-A47C-2BEDE82DA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0" t="32362" r="20226" b="10547"/>
          <a:stretch>
            <a:fillRect/>
          </a:stretch>
        </p:blipFill>
        <p:spPr bwMode="auto">
          <a:xfrm>
            <a:off x="5559425" y="1339850"/>
            <a:ext cx="2959100" cy="301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510" name="Picture 4">
            <a:extLst>
              <a:ext uri="{FF2B5EF4-FFF2-40B4-BE49-F238E27FC236}">
                <a16:creationId xmlns:a16="http://schemas.microsoft.com/office/drawing/2014/main" id="{3E3C4FCF-BA06-4E48-8A57-3B4892A60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7" t="33400" r="7031" b="14638"/>
          <a:stretch>
            <a:fillRect/>
          </a:stretch>
        </p:blipFill>
        <p:spPr bwMode="auto">
          <a:xfrm>
            <a:off x="1744663" y="1323975"/>
            <a:ext cx="3055937" cy="300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53">
            <a:extLst>
              <a:ext uri="{FF2B5EF4-FFF2-40B4-BE49-F238E27FC236}">
                <a16:creationId xmlns:a16="http://schemas.microsoft.com/office/drawing/2014/main" id="{D0B0D810-762F-42E3-99AB-4F04F689A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Soporte Parador Lateral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9A5B7C-0E6E-4B85-B558-E3DAF30D2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513961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DT113205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JF113209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provision para el interruptor de parador latera e instalación de la cubierta del interruptor de parador lateral.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provision para el interruptor de parador latera e instalación de la cubierta del interruptor de parador lateral.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9533" name="Picture 15">
            <a:extLst>
              <a:ext uri="{FF2B5EF4-FFF2-40B4-BE49-F238E27FC236}">
                <a16:creationId xmlns:a16="http://schemas.microsoft.com/office/drawing/2014/main" id="{1BC56D91-9B97-4CFF-BE93-93E172C12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0" t="27174" r="12668" b="13687"/>
          <a:stretch>
            <a:fillRect/>
          </a:stretch>
        </p:blipFill>
        <p:spPr bwMode="auto">
          <a:xfrm>
            <a:off x="6929438" y="2439988"/>
            <a:ext cx="1897062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34" name="Picture 16">
            <a:extLst>
              <a:ext uri="{FF2B5EF4-FFF2-40B4-BE49-F238E27FC236}">
                <a16:creationId xmlns:a16="http://schemas.microsoft.com/office/drawing/2014/main" id="{FBF0DCAF-AEFC-4628-BCDE-E8FEFDE50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4" t="23026" r="27251" b="9537"/>
          <a:stretch>
            <a:fillRect/>
          </a:stretch>
        </p:blipFill>
        <p:spPr bwMode="auto">
          <a:xfrm>
            <a:off x="5192713" y="1339850"/>
            <a:ext cx="1736725" cy="173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35" name="Picture 17">
            <a:extLst>
              <a:ext uri="{FF2B5EF4-FFF2-40B4-BE49-F238E27FC236}">
                <a16:creationId xmlns:a16="http://schemas.microsoft.com/office/drawing/2014/main" id="{A6CE266D-4B27-46AF-A2C0-401E8918E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3" t="25905" r="3754" b="11845"/>
          <a:stretch>
            <a:fillRect/>
          </a:stretch>
        </p:blipFill>
        <p:spPr bwMode="auto">
          <a:xfrm>
            <a:off x="1487488" y="1341438"/>
            <a:ext cx="1881187" cy="122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36" name="Picture 18">
            <a:extLst>
              <a:ext uri="{FF2B5EF4-FFF2-40B4-BE49-F238E27FC236}">
                <a16:creationId xmlns:a16="http://schemas.microsoft.com/office/drawing/2014/main" id="{58E46791-6842-44A4-8B7F-3EEDB1C36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0" t="23026" r="7085" b="12650"/>
          <a:stretch>
            <a:fillRect/>
          </a:stretch>
        </p:blipFill>
        <p:spPr bwMode="auto">
          <a:xfrm>
            <a:off x="2874963" y="2582863"/>
            <a:ext cx="2168525" cy="146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A595CF-9866-401C-BDDA-1630C62D9746}"/>
              </a:ext>
            </a:extLst>
          </p:cNvPr>
          <p:cNvSpPr txBox="1"/>
          <p:nvPr/>
        </p:nvSpPr>
        <p:spPr>
          <a:xfrm>
            <a:off x="6125622" y="2808288"/>
            <a:ext cx="9509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Delantero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7483D8-8361-4A54-9613-8EEA1F012601}"/>
              </a:ext>
            </a:extLst>
          </p:cNvPr>
          <p:cNvSpPr txBox="1"/>
          <p:nvPr/>
        </p:nvSpPr>
        <p:spPr>
          <a:xfrm>
            <a:off x="2428875" y="2171700"/>
            <a:ext cx="95091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Delantero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AF25C4-AE61-420E-9AA7-8E2CBAC7C03B}"/>
              </a:ext>
            </a:extLst>
          </p:cNvPr>
          <p:cNvSpPr txBox="1"/>
          <p:nvPr/>
        </p:nvSpPr>
        <p:spPr>
          <a:xfrm>
            <a:off x="2905125" y="3711575"/>
            <a:ext cx="95091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Posterior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E69FBC-53BB-4DCA-976B-92571310BCE4}"/>
              </a:ext>
            </a:extLst>
          </p:cNvPr>
          <p:cNvSpPr txBox="1"/>
          <p:nvPr/>
        </p:nvSpPr>
        <p:spPr>
          <a:xfrm>
            <a:off x="6929438" y="3773488"/>
            <a:ext cx="9525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Posterior</a:t>
            </a:r>
          </a:p>
        </p:txBody>
      </p:sp>
      <p:sp>
        <p:nvSpPr>
          <p:cNvPr id="149541" name="Rectangle 23">
            <a:extLst>
              <a:ext uri="{FF2B5EF4-FFF2-40B4-BE49-F238E27FC236}">
                <a16:creationId xmlns:a16="http://schemas.microsoft.com/office/drawing/2014/main" id="{AC43F524-5518-4241-AB67-66BBBD7C0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138" y="1455738"/>
            <a:ext cx="593725" cy="715962"/>
          </a:xfrm>
          <a:prstGeom prst="rect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DCAF60A-BEAA-49F5-A82D-096E9E1B0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838772"/>
              </p:ext>
            </p:extLst>
          </p:nvPr>
        </p:nvGraphicFramePr>
        <p:xfrm>
          <a:off x="246063" y="1377950"/>
          <a:ext cx="8575674" cy="44799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62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2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0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09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2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Parámetros</a:t>
                      </a:r>
                    </a:p>
                  </a:txBody>
                  <a:tcPr marL="8316" marR="8316" marT="8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2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Especificaciones</a:t>
                      </a:r>
                      <a:endParaRPr lang="en-U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8316" marR="8316" marT="8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8316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984">
                <a:tc v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400</a:t>
                      </a:r>
                    </a:p>
                  </a:txBody>
                  <a:tcPr marL="91403" marR="8316" marT="8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400 UG</a:t>
                      </a:r>
                    </a:p>
                  </a:txBody>
                  <a:tcPr marL="91403" marR="8316" marT="8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Indicador de temperatura del refrigerante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LED, Rojo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Mensaje de alerta en la matriz del velocímetro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Indicador de batería baja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LED, Rojo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Mensaje de alerta en la matriz del velocímetro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Logo Bajaj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LED, Azul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Se muestra en la matriz DOT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Limitador de RPM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LED, Ámbar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Recordatorio de servicio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LCD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Mensaje de alerta en la matriz del velocímetro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Indicador de parador lateral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LED, Rojo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Mensaje de alerta en la matriz del velocímetro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Indicador ABS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LED, Amarillo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Luz de placa posterior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Bocina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12V, CC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08" marR="8316" marT="8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Indicación de alerta general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No disponible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Ámbar</a:t>
                      </a:r>
                    </a:p>
                  </a:txBody>
                  <a:tcPr marL="91403" marR="8316" marT="83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9508" name="Picture 54" descr="Image result for back button img">
            <a:hlinkClick r:id="rId3" action="ppaction://hlinkpres?slideindex=2&amp;slidetitle=PowerPoint Presentation"/>
            <a:extLst>
              <a:ext uri="{FF2B5EF4-FFF2-40B4-BE49-F238E27FC236}">
                <a16:creationId xmlns:a16="http://schemas.microsoft.com/office/drawing/2014/main" id="{4DF7C28B-5227-4E1B-AECE-719B4A8E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6464300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10" name="Text Box 53">
            <a:extLst>
              <a:ext uri="{FF2B5EF4-FFF2-40B4-BE49-F238E27FC236}">
                <a16:creationId xmlns:a16="http://schemas.microsoft.com/office/drawing/2014/main" id="{8FDF6D50-C17E-487C-ACBF-15167C1F8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803275"/>
            <a:ext cx="5153025" cy="29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sz="1400" b="1" dirty="0"/>
              <a:t>Sistema Eléctrico</a:t>
            </a:r>
          </a:p>
        </p:txBody>
      </p:sp>
      <p:sp>
        <p:nvSpPr>
          <p:cNvPr id="19511" name="Text Box 53">
            <a:extLst>
              <a:ext uri="{FF2B5EF4-FFF2-40B4-BE49-F238E27FC236}">
                <a16:creationId xmlns:a16="http://schemas.microsoft.com/office/drawing/2014/main" id="{5516D77B-1AE1-4376-BA7B-9A0819F93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688"/>
            <a:ext cx="51530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b="1" dirty="0">
                <a:solidFill>
                  <a:schemeClr val="bg1"/>
                </a:solidFill>
              </a:rPr>
              <a:t>Especificaciones Técnicas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E932ECC-77F0-436C-9B70-AFD136473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507163"/>
            <a:ext cx="87280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100" b="1" i="1" dirty="0"/>
              <a:t>Nota: Las filas resaltadas en amarillo indican las especificaciones modificadas en la Dominar 400UG, el resto permanece igual.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53">
            <a:extLst>
              <a:ext uri="{FF2B5EF4-FFF2-40B4-BE49-F238E27FC236}">
                <a16:creationId xmlns:a16="http://schemas.microsoft.com/office/drawing/2014/main" id="{AB82939E-E8B6-468C-8451-AF148CBC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Parador Lateral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C6E659-4E59-4D2B-B963-4F94F9C3B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171188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JF113204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JF113212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Diseño recto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Diseño doblado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0557" name="Picture 4">
            <a:extLst>
              <a:ext uri="{FF2B5EF4-FFF2-40B4-BE49-F238E27FC236}">
                <a16:creationId xmlns:a16="http://schemas.microsoft.com/office/drawing/2014/main" id="{409842F4-1722-4D3E-84BC-67705187F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9" b="14601"/>
          <a:stretch>
            <a:fillRect/>
          </a:stretch>
        </p:blipFill>
        <p:spPr bwMode="auto">
          <a:xfrm>
            <a:off x="1536700" y="1485900"/>
            <a:ext cx="3413125" cy="249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58" name="Picture 5">
            <a:extLst>
              <a:ext uri="{FF2B5EF4-FFF2-40B4-BE49-F238E27FC236}">
                <a16:creationId xmlns:a16="http://schemas.microsoft.com/office/drawing/2014/main" id="{DD3C4D51-74E4-4AAF-898F-5FE2FC59E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20120" r="22139" b="33533"/>
          <a:stretch>
            <a:fillRect/>
          </a:stretch>
        </p:blipFill>
        <p:spPr bwMode="auto">
          <a:xfrm>
            <a:off x="5786438" y="1474788"/>
            <a:ext cx="2592387" cy="2484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53">
            <a:extLst>
              <a:ext uri="{FF2B5EF4-FFF2-40B4-BE49-F238E27FC236}">
                <a16:creationId xmlns:a16="http://schemas.microsoft.com/office/drawing/2014/main" id="{65F53466-DE63-47A5-BF17-1D5D2581E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Recipiente Freno Posterior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861991-02B0-4DE1-AABA-90A3DA0DF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523331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JG131821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partes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Diseño circular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Diseño rectangular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1581" name="Picture 3">
            <a:extLst>
              <a:ext uri="{FF2B5EF4-FFF2-40B4-BE49-F238E27FC236}">
                <a16:creationId xmlns:a16="http://schemas.microsoft.com/office/drawing/2014/main" id="{22427D77-B27B-4325-BAD2-7862FE195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7" t="40813" r="1855" b="12651"/>
          <a:stretch>
            <a:fillRect/>
          </a:stretch>
        </p:blipFill>
        <p:spPr bwMode="auto">
          <a:xfrm>
            <a:off x="1633538" y="1455738"/>
            <a:ext cx="3300412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82" name="Picture 7">
            <a:extLst>
              <a:ext uri="{FF2B5EF4-FFF2-40B4-BE49-F238E27FC236}">
                <a16:creationId xmlns:a16="http://schemas.microsoft.com/office/drawing/2014/main" id="{DE3842AF-7AC9-44B0-8FE5-1C91F1F8A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0" t="16801" r="25101" b="37827"/>
          <a:stretch>
            <a:fillRect/>
          </a:stretch>
        </p:blipFill>
        <p:spPr bwMode="auto">
          <a:xfrm>
            <a:off x="5592763" y="1455738"/>
            <a:ext cx="2901950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53">
            <a:extLst>
              <a:ext uri="{FF2B5EF4-FFF2-40B4-BE49-F238E27FC236}">
                <a16:creationId xmlns:a16="http://schemas.microsoft.com/office/drawing/2014/main" id="{7C38BF56-F4F7-4856-B1AA-F6E6CE86F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Protector de Piernas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ED8213-0180-4897-A713-B3FA21C63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062293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IZQ - JF 2312 16, DER - JF 2312 17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IZQ - JF231209, DER - JF231210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 forma es distinta a Dominar 400UG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collar (Mostrada en el círculo azul)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 forma es distinta a Dominar 400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collar (Mostrada en el círculo azul)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2605" name="Picture 3">
            <a:extLst>
              <a:ext uri="{FF2B5EF4-FFF2-40B4-BE49-F238E27FC236}">
                <a16:creationId xmlns:a16="http://schemas.microsoft.com/office/drawing/2014/main" id="{3628680C-97F5-4288-9F6A-879CDE7D4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3" t="35692" r="5151" b="12650"/>
          <a:stretch>
            <a:fillRect/>
          </a:stretch>
        </p:blipFill>
        <p:spPr bwMode="auto">
          <a:xfrm>
            <a:off x="3314700" y="2203450"/>
            <a:ext cx="178752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97B20-C604-44F0-963E-7678D4C21887}"/>
              </a:ext>
            </a:extLst>
          </p:cNvPr>
          <p:cNvSpPr txBox="1"/>
          <p:nvPr/>
        </p:nvSpPr>
        <p:spPr>
          <a:xfrm>
            <a:off x="3959225" y="2203450"/>
            <a:ext cx="9525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DER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2607" name="Picture 5">
            <a:extLst>
              <a:ext uri="{FF2B5EF4-FFF2-40B4-BE49-F238E27FC236}">
                <a16:creationId xmlns:a16="http://schemas.microsoft.com/office/drawing/2014/main" id="{B11E1760-63AF-4F4A-8DD3-5A2EBD29D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9" t="38588" r="10880" b="16800"/>
          <a:stretch>
            <a:fillRect/>
          </a:stretch>
        </p:blipFill>
        <p:spPr bwMode="auto">
          <a:xfrm>
            <a:off x="1465263" y="1335088"/>
            <a:ext cx="1806575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C15C8-E435-49C4-A552-912E6AA3FC53}"/>
              </a:ext>
            </a:extLst>
          </p:cNvPr>
          <p:cNvSpPr txBox="1"/>
          <p:nvPr/>
        </p:nvSpPr>
        <p:spPr>
          <a:xfrm>
            <a:off x="1423988" y="1335088"/>
            <a:ext cx="9509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IZQ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2609" name="Picture 7">
            <a:extLst>
              <a:ext uri="{FF2B5EF4-FFF2-40B4-BE49-F238E27FC236}">
                <a16:creationId xmlns:a16="http://schemas.microsoft.com/office/drawing/2014/main" id="{EBFB9EDF-4826-4B2E-86B4-97A12338A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6" t="25162" r="21426" b="11018"/>
          <a:stretch>
            <a:fillRect/>
          </a:stretch>
        </p:blipFill>
        <p:spPr bwMode="auto">
          <a:xfrm>
            <a:off x="5254625" y="1409700"/>
            <a:ext cx="141128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828057-707F-4668-ABAA-C4817EAF2CAA}"/>
              </a:ext>
            </a:extLst>
          </p:cNvPr>
          <p:cNvSpPr txBox="1"/>
          <p:nvPr/>
        </p:nvSpPr>
        <p:spPr>
          <a:xfrm>
            <a:off x="5253038" y="1335088"/>
            <a:ext cx="952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IZQ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2611" name="Picture 9">
            <a:extLst>
              <a:ext uri="{FF2B5EF4-FFF2-40B4-BE49-F238E27FC236}">
                <a16:creationId xmlns:a16="http://schemas.microsoft.com/office/drawing/2014/main" id="{3CDA709D-84FD-4ACF-85E0-708E3E85E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33249" r="4134" b="12653"/>
          <a:stretch>
            <a:fillRect/>
          </a:stretch>
        </p:blipFill>
        <p:spPr bwMode="auto">
          <a:xfrm>
            <a:off x="7045325" y="2214563"/>
            <a:ext cx="17430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94A7D2-E4D8-4592-8DA0-AA132CC08D97}"/>
              </a:ext>
            </a:extLst>
          </p:cNvPr>
          <p:cNvSpPr txBox="1"/>
          <p:nvPr/>
        </p:nvSpPr>
        <p:spPr>
          <a:xfrm>
            <a:off x="7989888" y="2185988"/>
            <a:ext cx="95091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DER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2613" name="Oval 11">
            <a:extLst>
              <a:ext uri="{FF2B5EF4-FFF2-40B4-BE49-F238E27FC236}">
                <a16:creationId xmlns:a16="http://schemas.microsoft.com/office/drawing/2014/main" id="{21450D5A-AAF2-40DF-AFEB-F00648B09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175" y="1300163"/>
            <a:ext cx="571500" cy="54133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52614" name="Oval 12">
            <a:extLst>
              <a:ext uri="{FF2B5EF4-FFF2-40B4-BE49-F238E27FC236}">
                <a16:creationId xmlns:a16="http://schemas.microsoft.com/office/drawing/2014/main" id="{F766D4A6-0D6B-41DE-AFF5-084C3DE40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8" y="2133600"/>
            <a:ext cx="571500" cy="541338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52615" name="Oval 13">
            <a:extLst>
              <a:ext uri="{FF2B5EF4-FFF2-40B4-BE49-F238E27FC236}">
                <a16:creationId xmlns:a16="http://schemas.microsoft.com/office/drawing/2014/main" id="{71C3358A-A6A4-47B7-BC7B-2ECD1D867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850" y="1341438"/>
            <a:ext cx="573088" cy="54133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52616" name="Oval 14">
            <a:extLst>
              <a:ext uri="{FF2B5EF4-FFF2-40B4-BE49-F238E27FC236}">
                <a16:creationId xmlns:a16="http://schemas.microsoft.com/office/drawing/2014/main" id="{F85FAB5A-A124-43F0-A608-B227EA4F0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313" y="2185988"/>
            <a:ext cx="573087" cy="54133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53">
            <a:extLst>
              <a:ext uri="{FF2B5EF4-FFF2-40B4-BE49-F238E27FC236}">
                <a16:creationId xmlns:a16="http://schemas.microsoft.com/office/drawing/2014/main" id="{519E4B53-889B-4BF7-8ED3-AAAA81459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Espejo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42B707-DE7E-4DD5-BEE3-8BAE01834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95160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IZQ - JL 2316 00, DER - JL 2316 01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IZQ - JF231608, DER - JF231609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 forma es distinta a Dominar 400UG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 forma es distinta a 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3629" name="Picture 3">
            <a:extLst>
              <a:ext uri="{FF2B5EF4-FFF2-40B4-BE49-F238E27FC236}">
                <a16:creationId xmlns:a16="http://schemas.microsoft.com/office/drawing/2014/main" id="{9A47C999-D915-401A-9219-7316EA0DD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5" t="36513" r="2753" b="15762"/>
          <a:stretch>
            <a:fillRect/>
          </a:stretch>
        </p:blipFill>
        <p:spPr bwMode="auto">
          <a:xfrm>
            <a:off x="5227638" y="1379538"/>
            <a:ext cx="1731962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0" name="Picture 4">
            <a:extLst>
              <a:ext uri="{FF2B5EF4-FFF2-40B4-BE49-F238E27FC236}">
                <a16:creationId xmlns:a16="http://schemas.microsoft.com/office/drawing/2014/main" id="{2DBECE4C-A2F5-4061-B96E-703463852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9" t="43668" r="10335" b="24063"/>
          <a:stretch>
            <a:fillRect/>
          </a:stretch>
        </p:blipFill>
        <p:spPr bwMode="auto">
          <a:xfrm>
            <a:off x="1470025" y="1379538"/>
            <a:ext cx="17780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1" name="Picture 5">
            <a:extLst>
              <a:ext uri="{FF2B5EF4-FFF2-40B4-BE49-F238E27FC236}">
                <a16:creationId xmlns:a16="http://schemas.microsoft.com/office/drawing/2014/main" id="{9295DBF6-793E-4AD7-98ED-A1C521559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1" t="35400" r="2589" b="12651"/>
          <a:stretch>
            <a:fillRect/>
          </a:stretch>
        </p:blipFill>
        <p:spPr bwMode="auto">
          <a:xfrm>
            <a:off x="6954838" y="2393950"/>
            <a:ext cx="1874837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2" name="Picture 6">
            <a:extLst>
              <a:ext uri="{FF2B5EF4-FFF2-40B4-BE49-F238E27FC236}">
                <a16:creationId xmlns:a16="http://schemas.microsoft.com/office/drawing/2014/main" id="{1A59F676-13B0-4D77-9E4E-2FA31B61B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2" t="39853" r="3532" b="20009"/>
          <a:stretch>
            <a:fillRect/>
          </a:stretch>
        </p:blipFill>
        <p:spPr bwMode="auto">
          <a:xfrm>
            <a:off x="3074988" y="2525713"/>
            <a:ext cx="19002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6D3FF2-E5FE-4931-BF1A-6CB2F7AB9489}"/>
              </a:ext>
            </a:extLst>
          </p:cNvPr>
          <p:cNvSpPr txBox="1"/>
          <p:nvPr/>
        </p:nvSpPr>
        <p:spPr>
          <a:xfrm>
            <a:off x="3887788" y="2370138"/>
            <a:ext cx="9525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DER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A29F3-614D-4482-9BFF-28E414FFD438}"/>
              </a:ext>
            </a:extLst>
          </p:cNvPr>
          <p:cNvSpPr txBox="1"/>
          <p:nvPr/>
        </p:nvSpPr>
        <p:spPr>
          <a:xfrm>
            <a:off x="1382713" y="1260475"/>
            <a:ext cx="9525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IZQ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9DB03-5151-48D3-9FD5-BCD2B31ACB6F}"/>
              </a:ext>
            </a:extLst>
          </p:cNvPr>
          <p:cNvSpPr txBox="1"/>
          <p:nvPr/>
        </p:nvSpPr>
        <p:spPr>
          <a:xfrm>
            <a:off x="7816850" y="2178050"/>
            <a:ext cx="952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DER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804EA4-28B7-4DC6-AA01-F2771054BDB0}"/>
              </a:ext>
            </a:extLst>
          </p:cNvPr>
          <p:cNvSpPr txBox="1"/>
          <p:nvPr/>
        </p:nvSpPr>
        <p:spPr>
          <a:xfrm>
            <a:off x="5238750" y="1303338"/>
            <a:ext cx="9525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IZQ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53">
            <a:extLst>
              <a:ext uri="{FF2B5EF4-FFF2-40B4-BE49-F238E27FC236}">
                <a16:creationId xmlns:a16="http://schemas.microsoft.com/office/drawing/2014/main" id="{ED91E92A-E3DC-4AB6-8B49-8F08AF3FD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Faro Delantero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896880-4B8C-4C94-ADD2-7DF031560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628064"/>
              </p:ext>
            </p:extLst>
          </p:nvPr>
        </p:nvGraphicFramePr>
        <p:xfrm>
          <a:off x="211138" y="909638"/>
          <a:ext cx="8667749" cy="52292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729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Existente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2430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023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DT401020 (El mismo para la Dominar 400 existente y Dominar 400UG)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333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resistencia de actuación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resistencia de actuación</a:t>
                      </a:r>
                      <a:endParaRPr lang="es-ES" sz="1200" kern="120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023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Conector de 6 polos  - </a:t>
                      </a:r>
                      <a:r>
                        <a:rPr lang="es-ES" sz="1200" b="1" noProof="0" dirty="0">
                          <a:solidFill>
                            <a:srgbClr val="FF0000"/>
                          </a:solidFill>
                        </a:rPr>
                        <a:t>ROJO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Conector de 6 polos - </a:t>
                      </a:r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NEGRO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9687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Reemplazo del faro</a:t>
                      </a: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Puede usarse el faro con el conector de 6 polos en color </a:t>
                      </a:r>
                      <a:r>
                        <a:rPr lang="es-ES" sz="1200" b="1" kern="1200" noProof="0" dirty="0">
                          <a:solidFill>
                            <a:srgbClr val="FF3300"/>
                          </a:solidFill>
                          <a:latin typeface="+mn-lt"/>
                          <a:ea typeface="+mn-ea"/>
                          <a:cs typeface="+mn-cs"/>
                        </a:rPr>
                        <a:t>ROJO</a:t>
                      </a:r>
                      <a:endParaRPr lang="es-ES" sz="1200" b="1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s-ES" sz="1200" noProof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Puede usarse también el conector de 6 polos en color </a:t>
                      </a:r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NEGRO</a:t>
                      </a:r>
                      <a:endParaRPr lang="es-ES" sz="1200" noProof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Solo puede usarse el conector de 6 polos en color </a:t>
                      </a:r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NEGRO</a:t>
                      </a:r>
                      <a:endParaRPr lang="es-ES" sz="1200" noProof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4657" name="Picture 4">
            <a:extLst>
              <a:ext uri="{FF2B5EF4-FFF2-40B4-BE49-F238E27FC236}">
                <a16:creationId xmlns:a16="http://schemas.microsoft.com/office/drawing/2014/main" id="{EFA536CF-8BEC-4DC5-941E-C32D95CC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t="12012" r="19344" b="6329"/>
          <a:stretch>
            <a:fillRect/>
          </a:stretch>
        </p:blipFill>
        <p:spPr bwMode="auto">
          <a:xfrm>
            <a:off x="2074863" y="1385888"/>
            <a:ext cx="2122487" cy="191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AFC89F-43FC-447D-9D26-B6B3B4468EA9}"/>
              </a:ext>
            </a:extLst>
          </p:cNvPr>
          <p:cNvSpPr txBox="1"/>
          <p:nvPr/>
        </p:nvSpPr>
        <p:spPr>
          <a:xfrm>
            <a:off x="4197350" y="1385888"/>
            <a:ext cx="1017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Conector rojo</a:t>
            </a:r>
          </a:p>
        </p:txBody>
      </p:sp>
      <p:cxnSp>
        <p:nvCxnSpPr>
          <p:cNvPr id="154659" name="Straight Arrow Connector 8">
            <a:extLst>
              <a:ext uri="{FF2B5EF4-FFF2-40B4-BE49-F238E27FC236}">
                <a16:creationId xmlns:a16="http://schemas.microsoft.com/office/drawing/2014/main" id="{4A0C8DA9-4D8E-4D58-A262-62EE1A5A891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06725" y="1511300"/>
            <a:ext cx="1143000" cy="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4660" name="Group 10">
            <a:extLst>
              <a:ext uri="{FF2B5EF4-FFF2-40B4-BE49-F238E27FC236}">
                <a16:creationId xmlns:a16="http://schemas.microsoft.com/office/drawing/2014/main" id="{03D592E5-736B-4553-9BCE-8A397B2CD3E0}"/>
              </a:ext>
            </a:extLst>
          </p:cNvPr>
          <p:cNvGrpSpPr>
            <a:grpSpLocks/>
          </p:cNvGrpSpPr>
          <p:nvPr/>
        </p:nvGrpSpPr>
        <p:grpSpPr bwMode="auto">
          <a:xfrm>
            <a:off x="5786438" y="1400175"/>
            <a:ext cx="1549400" cy="1917700"/>
            <a:chOff x="5406845" y="1352958"/>
            <a:chExt cx="1549402" cy="1917189"/>
          </a:xfrm>
        </p:grpSpPr>
        <p:pic>
          <p:nvPicPr>
            <p:cNvPr id="154663" name="Picture 5">
              <a:extLst>
                <a:ext uri="{FF2B5EF4-FFF2-40B4-BE49-F238E27FC236}">
                  <a16:creationId xmlns:a16="http://schemas.microsoft.com/office/drawing/2014/main" id="{269B9D60-6179-4557-A533-773074D6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0" r="34570" b="23012"/>
            <a:stretch>
              <a:fillRect/>
            </a:stretch>
          </p:blipFill>
          <p:spPr bwMode="auto">
            <a:xfrm>
              <a:off x="5406845" y="1352958"/>
              <a:ext cx="1549402" cy="19171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664" name="Picture 9">
              <a:extLst>
                <a:ext uri="{FF2B5EF4-FFF2-40B4-BE49-F238E27FC236}">
                  <a16:creationId xmlns:a16="http://schemas.microsoft.com/office/drawing/2014/main" id="{BFE6EA3B-E48E-4146-A37D-9A03938A5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00" t="23482" r="34036" b="39554"/>
            <a:stretch>
              <a:fillRect/>
            </a:stretch>
          </p:blipFill>
          <p:spPr bwMode="auto">
            <a:xfrm rot="-1299045">
              <a:off x="6126666" y="1514407"/>
              <a:ext cx="620310" cy="103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6A07362-E82B-482A-B9C4-D736A8D02590}"/>
              </a:ext>
            </a:extLst>
          </p:cNvPr>
          <p:cNvSpPr txBox="1"/>
          <p:nvPr/>
        </p:nvSpPr>
        <p:spPr>
          <a:xfrm>
            <a:off x="7907338" y="1612900"/>
            <a:ext cx="971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Conector negro</a:t>
            </a:r>
          </a:p>
        </p:txBody>
      </p:sp>
      <p:cxnSp>
        <p:nvCxnSpPr>
          <p:cNvPr id="154662" name="Straight Arrow Connector 12">
            <a:extLst>
              <a:ext uri="{FF2B5EF4-FFF2-40B4-BE49-F238E27FC236}">
                <a16:creationId xmlns:a16="http://schemas.microsoft.com/office/drawing/2014/main" id="{AFFD0BAE-F9B0-473D-9D56-A7595A60260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64338" y="1847850"/>
            <a:ext cx="1143000" cy="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53">
            <a:extLst>
              <a:ext uri="{FF2B5EF4-FFF2-40B4-BE49-F238E27FC236}">
                <a16:creationId xmlns:a16="http://schemas.microsoft.com/office/drawing/2014/main" id="{965CC4FD-25E2-4273-B8D4-2692A17BE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Ventilador del Radiador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1319D5-2AEB-4D4E-AE1C-97BAFC97E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767715"/>
              </p:ext>
            </p:extLst>
          </p:nvPr>
        </p:nvGraphicFramePr>
        <p:xfrm>
          <a:off x="211138" y="909638"/>
          <a:ext cx="8667749" cy="52006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557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JG601237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80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JF601400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9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cubierta plástica ni metálica en el ventilador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cubierta plástica y metálica en el ventilador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5673" name="Picture 3">
            <a:extLst>
              <a:ext uri="{FF2B5EF4-FFF2-40B4-BE49-F238E27FC236}">
                <a16:creationId xmlns:a16="http://schemas.microsoft.com/office/drawing/2014/main" id="{198EC185-4F8C-4F48-B444-A1FB8AA6A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7" t="40663" r="11649" b="15762"/>
          <a:stretch>
            <a:fillRect/>
          </a:stretch>
        </p:blipFill>
        <p:spPr bwMode="auto">
          <a:xfrm>
            <a:off x="1771650" y="1330325"/>
            <a:ext cx="3103563" cy="267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74" name="Picture 4">
            <a:extLst>
              <a:ext uri="{FF2B5EF4-FFF2-40B4-BE49-F238E27FC236}">
                <a16:creationId xmlns:a16="http://schemas.microsoft.com/office/drawing/2014/main" id="{20AAA8B4-5C5A-4871-8CBE-AAD973305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1" t="33398" r="9840" b="9538"/>
          <a:stretch>
            <a:fillRect/>
          </a:stretch>
        </p:blipFill>
        <p:spPr bwMode="auto">
          <a:xfrm>
            <a:off x="5178425" y="1346200"/>
            <a:ext cx="2049463" cy="1344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75" name="Picture 5">
            <a:extLst>
              <a:ext uri="{FF2B5EF4-FFF2-40B4-BE49-F238E27FC236}">
                <a16:creationId xmlns:a16="http://schemas.microsoft.com/office/drawing/2014/main" id="{39723171-06E2-49F2-8E66-E86F7F158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3" t="34438" r="4503" b="9537"/>
          <a:stretch>
            <a:fillRect/>
          </a:stretch>
        </p:blipFill>
        <p:spPr bwMode="auto">
          <a:xfrm>
            <a:off x="7024688" y="2690813"/>
            <a:ext cx="1854200" cy="135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84FD6F-9241-4507-BAAE-3C1C8F2DC7C8}"/>
              </a:ext>
            </a:extLst>
          </p:cNvPr>
          <p:cNvSpPr txBox="1"/>
          <p:nvPr/>
        </p:nvSpPr>
        <p:spPr>
          <a:xfrm>
            <a:off x="5178425" y="1362075"/>
            <a:ext cx="9525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Cubierta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plástica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AEB04-2902-4328-AFB3-D5C3EA7FDEDA}"/>
              </a:ext>
            </a:extLst>
          </p:cNvPr>
          <p:cNvSpPr txBox="1"/>
          <p:nvPr/>
        </p:nvSpPr>
        <p:spPr>
          <a:xfrm>
            <a:off x="5676900" y="3305175"/>
            <a:ext cx="9525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Cubierta de metal</a:t>
            </a:r>
          </a:p>
        </p:txBody>
      </p:sp>
      <p:cxnSp>
        <p:nvCxnSpPr>
          <p:cNvPr id="155678" name="Straight Arrow Connector 9">
            <a:extLst>
              <a:ext uri="{FF2B5EF4-FFF2-40B4-BE49-F238E27FC236}">
                <a16:creationId xmlns:a16="http://schemas.microsoft.com/office/drawing/2014/main" id="{F22A305E-708D-4A4A-B196-AAD4C99E0296}"/>
              </a:ext>
            </a:extLst>
          </p:cNvPr>
          <p:cNvCxnSpPr>
            <a:cxnSpLocks noChangeShapeType="1"/>
            <a:stCxn id="7" idx="2"/>
          </p:cNvCxnSpPr>
          <p:nvPr/>
        </p:nvCxnSpPr>
        <p:spPr bwMode="auto">
          <a:xfrm>
            <a:off x="5654675" y="1822450"/>
            <a:ext cx="476250" cy="19526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5679" name="Straight Arrow Connector 10">
            <a:extLst>
              <a:ext uri="{FF2B5EF4-FFF2-40B4-BE49-F238E27FC236}">
                <a16:creationId xmlns:a16="http://schemas.microsoft.com/office/drawing/2014/main" id="{9AD85171-34BC-436B-993B-F9B53F30C8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21425" y="3527425"/>
            <a:ext cx="2025650" cy="3365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5680" name="Picture 12">
            <a:extLst>
              <a:ext uri="{FF2B5EF4-FFF2-40B4-BE49-F238E27FC236}">
                <a16:creationId xmlns:a16="http://schemas.microsoft.com/office/drawing/2014/main" id="{2D115971-9653-4EF6-A667-30A24378C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1" t="33400" r="8836" b="7599"/>
          <a:stretch>
            <a:fillRect/>
          </a:stretch>
        </p:blipFill>
        <p:spPr bwMode="auto">
          <a:xfrm>
            <a:off x="5178425" y="3875088"/>
            <a:ext cx="1871663" cy="133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933A36-3624-43C3-BD61-4235F6E9185C}"/>
              </a:ext>
            </a:extLst>
          </p:cNvPr>
          <p:cNvSpPr txBox="1"/>
          <p:nvPr/>
        </p:nvSpPr>
        <p:spPr>
          <a:xfrm>
            <a:off x="7516813" y="4543425"/>
            <a:ext cx="1229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Fijación del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ventilador en el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radiador</a:t>
            </a:r>
          </a:p>
        </p:txBody>
      </p:sp>
      <p:cxnSp>
        <p:nvCxnSpPr>
          <p:cNvPr id="155682" name="Straight Arrow Connector 14">
            <a:extLst>
              <a:ext uri="{FF2B5EF4-FFF2-40B4-BE49-F238E27FC236}">
                <a16:creationId xmlns:a16="http://schemas.microsoft.com/office/drawing/2014/main" id="{FC7EF7AD-119A-4666-9942-B2AEA11B882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988175" y="4724400"/>
            <a:ext cx="528638" cy="127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>
            <a:extLst>
              <a:ext uri="{FF2B5EF4-FFF2-40B4-BE49-F238E27FC236}">
                <a16:creationId xmlns:a16="http://schemas.microsoft.com/office/drawing/2014/main" id="{4C11C963-F0EF-43E8-844D-F9BABF2D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25"/>
            <a:ext cx="760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/>
            <a:r>
              <a:rPr lang="es-ES" altLang="en-US" b="1">
                <a:solidFill>
                  <a:schemeClr val="bg1"/>
                </a:solidFill>
              </a:rPr>
              <a:t>Partes de la Horquilla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381F00-10BA-46BE-903A-0B918B650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065232"/>
              </p:ext>
            </p:extLst>
          </p:nvPr>
        </p:nvGraphicFramePr>
        <p:xfrm>
          <a:off x="230188" y="909638"/>
          <a:ext cx="8591550" cy="5308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6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Tubo interior IZQ y abrazadera del eje - YJF19003</a:t>
                      </a: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Tubo interior DER y abrazadera del eje  YJF19004</a:t>
                      </a: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Conjunto de pistón - YJF19005</a:t>
                      </a: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2091">
                <a:tc>
                  <a:txBody>
                    <a:bodyPr/>
                    <a:lstStyle/>
                    <a:p>
                      <a:endParaRPr lang="es-ES" sz="1200" b="0" kern="120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01">
                <a:tc>
                  <a:txBody>
                    <a:bodyPr/>
                    <a:lstStyle/>
                    <a:p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Tapón del tubo interior - YJF19006</a:t>
                      </a: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Resorte y espaciador - YJF19007</a:t>
                      </a: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Amortiguador de goma - YJF19008</a:t>
                      </a: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7488">
                <a:tc>
                  <a:txBody>
                    <a:bodyPr/>
                    <a:lstStyle/>
                    <a:p>
                      <a:endParaRPr lang="es-ES" sz="1200" b="0" kern="120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29">
                <a:tc>
                  <a:txBody>
                    <a:bodyPr/>
                    <a:lstStyle/>
                    <a:p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Tuerca de securidad - YJF19009</a:t>
                      </a: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0" noProof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0" noProof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6071">
                <a:tc>
                  <a:txBody>
                    <a:bodyPr/>
                    <a:lstStyle/>
                    <a:p>
                      <a:endParaRPr lang="es-ES" sz="1200" b="0" kern="120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5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6705" name="Picture 7">
            <a:extLst>
              <a:ext uri="{FF2B5EF4-FFF2-40B4-BE49-F238E27FC236}">
                <a16:creationId xmlns:a16="http://schemas.microsoft.com/office/drawing/2014/main" id="{42F7A07D-5EC6-43AB-8591-4F2217307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35" b="9988"/>
          <a:stretch>
            <a:fillRect/>
          </a:stretch>
        </p:blipFill>
        <p:spPr bwMode="auto">
          <a:xfrm>
            <a:off x="322263" y="1584325"/>
            <a:ext cx="2676525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706" name="Picture 1">
            <a:extLst>
              <a:ext uri="{FF2B5EF4-FFF2-40B4-BE49-F238E27FC236}">
                <a16:creationId xmlns:a16="http://schemas.microsoft.com/office/drawing/2014/main" id="{C59E9125-F605-4D13-B5EF-96E22DEA0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4" b="24036"/>
          <a:stretch>
            <a:fillRect/>
          </a:stretch>
        </p:blipFill>
        <p:spPr bwMode="auto">
          <a:xfrm>
            <a:off x="3151188" y="1584325"/>
            <a:ext cx="2749550" cy="106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707" name="Picture 1">
            <a:extLst>
              <a:ext uri="{FF2B5EF4-FFF2-40B4-BE49-F238E27FC236}">
                <a16:creationId xmlns:a16="http://schemas.microsoft.com/office/drawing/2014/main" id="{7E16F2FC-8944-411F-8246-4CFAC2B7E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2" t="31258" b="27469"/>
          <a:stretch>
            <a:fillRect/>
          </a:stretch>
        </p:blipFill>
        <p:spPr bwMode="auto">
          <a:xfrm>
            <a:off x="6027738" y="1584325"/>
            <a:ext cx="2740025" cy="105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708" name="Picture 22">
            <a:extLst>
              <a:ext uri="{FF2B5EF4-FFF2-40B4-BE49-F238E27FC236}">
                <a16:creationId xmlns:a16="http://schemas.microsoft.com/office/drawing/2014/main" id="{A67E311A-88A0-4ADA-A623-19E1D05D8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2" r="74603" b="39464"/>
          <a:stretch>
            <a:fillRect/>
          </a:stretch>
        </p:blipFill>
        <p:spPr bwMode="auto">
          <a:xfrm>
            <a:off x="322263" y="3322638"/>
            <a:ext cx="2695575" cy="1366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709" name="Picture 7">
            <a:extLst>
              <a:ext uri="{FF2B5EF4-FFF2-40B4-BE49-F238E27FC236}">
                <a16:creationId xmlns:a16="http://schemas.microsoft.com/office/drawing/2014/main" id="{D9D7F41A-EC39-45EB-9A4C-A37B0329C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" b="24455"/>
          <a:stretch>
            <a:fillRect/>
          </a:stretch>
        </p:blipFill>
        <p:spPr bwMode="auto">
          <a:xfrm>
            <a:off x="3152775" y="3322638"/>
            <a:ext cx="2752725" cy="1366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710" name="Picture 5">
            <a:extLst>
              <a:ext uri="{FF2B5EF4-FFF2-40B4-BE49-F238E27FC236}">
                <a16:creationId xmlns:a16="http://schemas.microsoft.com/office/drawing/2014/main" id="{318B4B19-EC8E-4BA4-B145-5BF5B36BF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38408" r="32333" b="25240"/>
          <a:stretch>
            <a:fillRect/>
          </a:stretch>
        </p:blipFill>
        <p:spPr bwMode="auto">
          <a:xfrm>
            <a:off x="6040438" y="3313113"/>
            <a:ext cx="2727325" cy="136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711" name="Picture 4">
            <a:extLst>
              <a:ext uri="{FF2B5EF4-FFF2-40B4-BE49-F238E27FC236}">
                <a16:creationId xmlns:a16="http://schemas.microsoft.com/office/drawing/2014/main" id="{A0515531-E4AE-4276-806B-3709006C91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t="47859" r="8694" b="8286"/>
          <a:stretch>
            <a:fillRect/>
          </a:stretch>
        </p:blipFill>
        <p:spPr bwMode="auto">
          <a:xfrm>
            <a:off x="322263" y="5110163"/>
            <a:ext cx="2676525" cy="106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712" name="Picture 54" descr="Image result for back button img">
            <a:hlinkClick r:id="rId9" action="ppaction://hlinkpres?slideindex=2&amp;slidetitle=PowerPoint Presentation"/>
            <a:extLst>
              <a:ext uri="{FF2B5EF4-FFF2-40B4-BE49-F238E27FC236}">
                <a16:creationId xmlns:a16="http://schemas.microsoft.com/office/drawing/2014/main" id="{E7827182-7698-4AA6-B604-2D49785D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6464300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534F6D94-51D7-43C4-BBF4-CB9A03B61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3352800"/>
            <a:ext cx="54641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Diagramas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del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Circuito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Eléctrico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EA429A-8183-415D-AECA-BBFBA4179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937432"/>
              </p:ext>
            </p:extLst>
          </p:nvPr>
        </p:nvGraphicFramePr>
        <p:xfrm>
          <a:off x="246062" y="879475"/>
          <a:ext cx="8120687" cy="539515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3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6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27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Nº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Descripción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Observaciones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 Carga de batería e Indicador de batería baja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Nuevo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del Parador Lateral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9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Nuevo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del Motor del Ventilador del Radiador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9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Nuevo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 Direccionales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9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Nuevo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del Medido de Combustible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9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Nuevo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del indicador de Mal Funcionamiento MIL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9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Nuevo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del Indicador de Baja Presión de Aceite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9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Nuevo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del Indicador de RMPs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9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Nuevo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del ABS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9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Nuevo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del Indicador de Marchas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9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Nuevo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del Motor de Arranque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9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Nuevo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 Encendido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Servicio existente Pág 373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 la Bocina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Servicio existente Pág. 374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 la Luz de Freno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Servicio existente Pág. 375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 la Bomba de Combustible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Servicio existente Pág. 376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del Inyector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Servicio existente Pág. 382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 la Válvula de Purga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Servicio existente Pág. 383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Circuito de Luces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Servicio existente Pág. 388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53">
            <a:extLst>
              <a:ext uri="{FF2B5EF4-FFF2-40B4-BE49-F238E27FC236}">
                <a16:creationId xmlns:a16="http://schemas.microsoft.com/office/drawing/2014/main" id="{7B99CABA-EA04-4E86-99F7-592BB913C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25"/>
            <a:ext cx="722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/>
            <a:r>
              <a:rPr lang="es-ES" altLang="en-US" b="1" dirty="0">
                <a:solidFill>
                  <a:schemeClr val="bg1"/>
                </a:solidFill>
              </a:rPr>
              <a:t>Circuito de Carga de batería e Indicador de batería baja</a:t>
            </a:r>
            <a:endParaRPr lang="en-IN" altLang="en-US" b="1" dirty="0">
              <a:solidFill>
                <a:schemeClr val="bg1"/>
              </a:solidFill>
            </a:endParaRPr>
          </a:p>
        </p:txBody>
      </p:sp>
      <p:pic>
        <p:nvPicPr>
          <p:cNvPr id="159747" name="Picture 1">
            <a:extLst>
              <a:ext uri="{FF2B5EF4-FFF2-40B4-BE49-F238E27FC236}">
                <a16:creationId xmlns:a16="http://schemas.microsoft.com/office/drawing/2014/main" id="{1DE0499C-4F04-4D34-98A8-E19342920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r="7318"/>
          <a:stretch>
            <a:fillRect/>
          </a:stretch>
        </p:blipFill>
        <p:spPr bwMode="auto">
          <a:xfrm>
            <a:off x="1384300" y="1152525"/>
            <a:ext cx="6489700" cy="5319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9FD6B813-7B86-4C68-8154-0A7F94595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1076325"/>
            <a:ext cx="5540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s-ES" sz="2400" b="1">
                <a:solidFill>
                  <a:schemeClr val="accent2">
                    <a:lumMod val="75000"/>
                  </a:schemeClr>
                </a:solidFill>
              </a:rPr>
              <a:t>Información sobre el Velocímetro</a:t>
            </a:r>
          </a:p>
        </p:txBody>
      </p:sp>
      <p:sp>
        <p:nvSpPr>
          <p:cNvPr id="20483" name="Text Box 2">
            <a:extLst>
              <a:ext uri="{FF2B5EF4-FFF2-40B4-BE49-F238E27FC236}">
                <a16:creationId xmlns:a16="http://schemas.microsoft.com/office/drawing/2014/main" id="{7E0EEA15-30EE-44E7-8DF7-F2BE64C95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2366963"/>
            <a:ext cx="3360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400" eaLnBrk="1" hangingPunct="1"/>
            <a:r>
              <a:rPr lang="es-ES" altLang="en-US" sz="1400" b="1"/>
              <a:t>Velocímetro Principal</a:t>
            </a:r>
          </a:p>
        </p:txBody>
      </p:sp>
      <p:pic>
        <p:nvPicPr>
          <p:cNvPr id="20484" name="Picture 1">
            <a:extLst>
              <a:ext uri="{FF2B5EF4-FFF2-40B4-BE49-F238E27FC236}">
                <a16:creationId xmlns:a16="http://schemas.microsoft.com/office/drawing/2014/main" id="{030EF26D-782C-4A1E-8158-615C4C0B5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t="12071" r="9467" b="33609"/>
          <a:stretch>
            <a:fillRect/>
          </a:stretch>
        </p:blipFill>
        <p:spPr bwMode="auto">
          <a:xfrm>
            <a:off x="398463" y="3125788"/>
            <a:ext cx="33289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>
            <a:extLst>
              <a:ext uri="{FF2B5EF4-FFF2-40B4-BE49-F238E27FC236}">
                <a16:creationId xmlns:a16="http://schemas.microsoft.com/office/drawing/2014/main" id="{6F65DF1C-EBFB-4F67-93AD-38638936D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14455" r="12994" b="44357"/>
          <a:stretch>
            <a:fillRect/>
          </a:stretch>
        </p:blipFill>
        <p:spPr bwMode="auto">
          <a:xfrm>
            <a:off x="4724400" y="3125788"/>
            <a:ext cx="3948113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Rectangle 1">
            <a:extLst>
              <a:ext uri="{FF2B5EF4-FFF2-40B4-BE49-F238E27FC236}">
                <a16:creationId xmlns:a16="http://schemas.microsoft.com/office/drawing/2014/main" id="{705372FC-E1E1-4B25-9C00-C8D003989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366963"/>
            <a:ext cx="3870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1400" b="1"/>
              <a:t>Velocímetro Secundario</a:t>
            </a:r>
          </a:p>
        </p:txBody>
      </p:sp>
      <p:cxnSp>
        <p:nvCxnSpPr>
          <p:cNvPr id="20487" name="Straight Connector 6">
            <a:extLst>
              <a:ext uri="{FF2B5EF4-FFF2-40B4-BE49-F238E27FC236}">
                <a16:creationId xmlns:a16="http://schemas.microsoft.com/office/drawing/2014/main" id="{FBBC2BE3-99DA-46B8-A8B2-5D4B5E3B22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92588" y="1911350"/>
            <a:ext cx="0" cy="44021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53">
            <a:extLst>
              <a:ext uri="{FF2B5EF4-FFF2-40B4-BE49-F238E27FC236}">
                <a16:creationId xmlns:a16="http://schemas.microsoft.com/office/drawing/2014/main" id="{761A117F-23A8-45D4-9A17-5E5A4BFF1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665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IN" altLang="en-US" b="1" dirty="0" err="1">
                <a:solidFill>
                  <a:schemeClr val="bg1"/>
                </a:solidFill>
              </a:rPr>
              <a:t>Circuito</a:t>
            </a:r>
            <a:r>
              <a:rPr lang="en-IN" altLang="en-US" b="1" dirty="0">
                <a:solidFill>
                  <a:schemeClr val="bg1"/>
                </a:solidFill>
              </a:rPr>
              <a:t> del Parador Lateral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60771" name="Picture 1">
            <a:extLst>
              <a:ext uri="{FF2B5EF4-FFF2-40B4-BE49-F238E27FC236}">
                <a16:creationId xmlns:a16="http://schemas.microsoft.com/office/drawing/2014/main" id="{06869E06-230B-4E23-88AB-E06C2D873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304"/>
          <a:stretch>
            <a:fillRect/>
          </a:stretch>
        </p:blipFill>
        <p:spPr bwMode="auto">
          <a:xfrm>
            <a:off x="1384300" y="1152525"/>
            <a:ext cx="6467475" cy="529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53">
            <a:extLst>
              <a:ext uri="{FF2B5EF4-FFF2-40B4-BE49-F238E27FC236}">
                <a16:creationId xmlns:a16="http://schemas.microsoft.com/office/drawing/2014/main" id="{132C913C-B724-411B-A507-B4D6812C6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solidFill>
                  <a:schemeClr val="bg1"/>
                </a:solidFill>
              </a:rPr>
              <a:t>Circuito del Motor del Ventilador del Radiador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61795" name="Picture 1">
            <a:extLst>
              <a:ext uri="{FF2B5EF4-FFF2-40B4-BE49-F238E27FC236}">
                <a16:creationId xmlns:a16="http://schemas.microsoft.com/office/drawing/2014/main" id="{FDF8D537-5016-490A-8A61-63911C4D1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r="7166"/>
          <a:stretch>
            <a:fillRect/>
          </a:stretch>
        </p:blipFill>
        <p:spPr bwMode="auto">
          <a:xfrm>
            <a:off x="1384300" y="1152525"/>
            <a:ext cx="6494463" cy="5297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53">
            <a:extLst>
              <a:ext uri="{FF2B5EF4-FFF2-40B4-BE49-F238E27FC236}">
                <a16:creationId xmlns:a16="http://schemas.microsoft.com/office/drawing/2014/main" id="{900DFB40-967D-4AAA-A39F-2A7B60A8F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668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IN" altLang="en-US" b="1" dirty="0" err="1">
                <a:solidFill>
                  <a:schemeClr val="bg1"/>
                </a:solidFill>
              </a:rPr>
              <a:t>Circuito</a:t>
            </a:r>
            <a:r>
              <a:rPr lang="en-IN" altLang="en-US" b="1" dirty="0">
                <a:solidFill>
                  <a:schemeClr val="bg1"/>
                </a:solidFill>
              </a:rPr>
              <a:t> de </a:t>
            </a:r>
            <a:r>
              <a:rPr lang="en-IN" altLang="en-US" b="1" dirty="0" err="1">
                <a:solidFill>
                  <a:schemeClr val="bg1"/>
                </a:solidFill>
              </a:rPr>
              <a:t>Direccionales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62819" name="Picture 1">
            <a:extLst>
              <a:ext uri="{FF2B5EF4-FFF2-40B4-BE49-F238E27FC236}">
                <a16:creationId xmlns:a16="http://schemas.microsoft.com/office/drawing/2014/main" id="{1DF10DE3-AE89-4718-88A8-4AB6054C4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7362"/>
          <a:stretch>
            <a:fillRect/>
          </a:stretch>
        </p:blipFill>
        <p:spPr bwMode="auto">
          <a:xfrm>
            <a:off x="1460500" y="1152525"/>
            <a:ext cx="6484938" cy="5319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53">
            <a:extLst>
              <a:ext uri="{FF2B5EF4-FFF2-40B4-BE49-F238E27FC236}">
                <a16:creationId xmlns:a16="http://schemas.microsoft.com/office/drawing/2014/main" id="{B1546D89-6126-4D9C-816F-628019EC1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solidFill>
                  <a:schemeClr val="bg1"/>
                </a:solidFill>
              </a:rPr>
              <a:t>Circuito del Medido de Combustible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63843" name="Picture 1">
            <a:extLst>
              <a:ext uri="{FF2B5EF4-FFF2-40B4-BE49-F238E27FC236}">
                <a16:creationId xmlns:a16="http://schemas.microsoft.com/office/drawing/2014/main" id="{E698870A-B29A-4929-9960-D5E0CED52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14075" r="10995" b="15271"/>
          <a:stretch>
            <a:fillRect/>
          </a:stretch>
        </p:blipFill>
        <p:spPr bwMode="auto">
          <a:xfrm>
            <a:off x="398463" y="1152525"/>
            <a:ext cx="831215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53">
            <a:extLst>
              <a:ext uri="{FF2B5EF4-FFF2-40B4-BE49-F238E27FC236}">
                <a16:creationId xmlns:a16="http://schemas.microsoft.com/office/drawing/2014/main" id="{90D0C852-A16C-4337-A179-8A2C97B85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IN" altLang="en-US" b="1" dirty="0" err="1">
                <a:solidFill>
                  <a:schemeClr val="bg1"/>
                </a:solidFill>
              </a:rPr>
              <a:t>Circuito</a:t>
            </a:r>
            <a:r>
              <a:rPr lang="en-IN" altLang="en-US" b="1" dirty="0">
                <a:solidFill>
                  <a:schemeClr val="bg1"/>
                </a:solidFill>
              </a:rPr>
              <a:t> del </a:t>
            </a:r>
            <a:r>
              <a:rPr lang="en-IN" altLang="en-US" b="1" dirty="0" err="1">
                <a:solidFill>
                  <a:schemeClr val="bg1"/>
                </a:solidFill>
              </a:rPr>
              <a:t>indicador</a:t>
            </a:r>
            <a:r>
              <a:rPr lang="en-IN" altLang="en-US" b="1" dirty="0">
                <a:solidFill>
                  <a:schemeClr val="bg1"/>
                </a:solidFill>
              </a:rPr>
              <a:t> de Mal </a:t>
            </a:r>
            <a:r>
              <a:rPr lang="en-IN" altLang="en-US" b="1" dirty="0" err="1">
                <a:solidFill>
                  <a:schemeClr val="bg1"/>
                </a:solidFill>
              </a:rPr>
              <a:t>Funcionamiento</a:t>
            </a:r>
            <a:r>
              <a:rPr lang="en-IN" altLang="en-US" b="1" dirty="0">
                <a:solidFill>
                  <a:schemeClr val="bg1"/>
                </a:solidFill>
              </a:rPr>
              <a:t> MIL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64867" name="Picture 1">
            <a:extLst>
              <a:ext uri="{FF2B5EF4-FFF2-40B4-BE49-F238E27FC236}">
                <a16:creationId xmlns:a16="http://schemas.microsoft.com/office/drawing/2014/main" id="{1B1CBD9A-2C96-4F42-B3D3-5A60EA08E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1" t="4105" r="10178" b="3004"/>
          <a:stretch>
            <a:fillRect/>
          </a:stretch>
        </p:blipFill>
        <p:spPr bwMode="auto">
          <a:xfrm>
            <a:off x="1308100" y="1152525"/>
            <a:ext cx="6464300" cy="5284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53">
            <a:extLst>
              <a:ext uri="{FF2B5EF4-FFF2-40B4-BE49-F238E27FC236}">
                <a16:creationId xmlns:a16="http://schemas.microsoft.com/office/drawing/2014/main" id="{36B66D1A-9ECE-4220-A2A7-4E9BE52F1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solidFill>
                  <a:schemeClr val="bg1"/>
                </a:solidFill>
              </a:rPr>
              <a:t>Circuito del Indicador de Baja Presión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65891" name="Picture 1">
            <a:extLst>
              <a:ext uri="{FF2B5EF4-FFF2-40B4-BE49-F238E27FC236}">
                <a16:creationId xmlns:a16="http://schemas.microsoft.com/office/drawing/2014/main" id="{8518AC4E-BAFD-4865-9EF0-1E51D0DDC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12103" r="10995" b="12457"/>
          <a:stretch>
            <a:fillRect/>
          </a:stretch>
        </p:blipFill>
        <p:spPr bwMode="auto">
          <a:xfrm>
            <a:off x="777875" y="1152525"/>
            <a:ext cx="7721600" cy="529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53">
            <a:extLst>
              <a:ext uri="{FF2B5EF4-FFF2-40B4-BE49-F238E27FC236}">
                <a16:creationId xmlns:a16="http://schemas.microsoft.com/office/drawing/2014/main" id="{D07AB2F3-6FEB-4C8C-86B3-C1849C6B5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IN" altLang="en-US" b="1" dirty="0" err="1">
                <a:solidFill>
                  <a:schemeClr val="bg1"/>
                </a:solidFill>
              </a:rPr>
              <a:t>Circuito</a:t>
            </a:r>
            <a:r>
              <a:rPr lang="en-IN" altLang="en-US" b="1" dirty="0">
                <a:solidFill>
                  <a:schemeClr val="bg1"/>
                </a:solidFill>
              </a:rPr>
              <a:t> del </a:t>
            </a:r>
            <a:r>
              <a:rPr lang="en-IN" altLang="en-US" b="1" dirty="0" err="1">
                <a:solidFill>
                  <a:schemeClr val="bg1"/>
                </a:solidFill>
              </a:rPr>
              <a:t>Indicador</a:t>
            </a:r>
            <a:r>
              <a:rPr lang="en-IN" altLang="en-US" b="1" dirty="0">
                <a:solidFill>
                  <a:schemeClr val="bg1"/>
                </a:solidFill>
              </a:rPr>
              <a:t> de RMPs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66915" name="Picture 1">
            <a:extLst>
              <a:ext uri="{FF2B5EF4-FFF2-40B4-BE49-F238E27FC236}">
                <a16:creationId xmlns:a16="http://schemas.microsoft.com/office/drawing/2014/main" id="{4D847E9C-5131-4734-AD9F-6C3848A0C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7362"/>
          <a:stretch>
            <a:fillRect/>
          </a:stretch>
        </p:blipFill>
        <p:spPr bwMode="auto">
          <a:xfrm>
            <a:off x="1460500" y="1228725"/>
            <a:ext cx="6443663" cy="5297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53">
            <a:extLst>
              <a:ext uri="{FF2B5EF4-FFF2-40B4-BE49-F238E27FC236}">
                <a16:creationId xmlns:a16="http://schemas.microsoft.com/office/drawing/2014/main" id="{C27F3891-5F8D-42AE-B1D9-94B13CB91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chemeClr val="bg1"/>
                </a:solidFill>
              </a:rPr>
              <a:t>Circuito</a:t>
            </a:r>
            <a:r>
              <a:rPr lang="en-US" altLang="en-US" b="1" dirty="0">
                <a:solidFill>
                  <a:schemeClr val="bg1"/>
                </a:solidFill>
              </a:rPr>
              <a:t> del ABS</a:t>
            </a:r>
          </a:p>
        </p:txBody>
      </p:sp>
      <p:pic>
        <p:nvPicPr>
          <p:cNvPr id="167939" name="Picture 1">
            <a:extLst>
              <a:ext uri="{FF2B5EF4-FFF2-40B4-BE49-F238E27FC236}">
                <a16:creationId xmlns:a16="http://schemas.microsoft.com/office/drawing/2014/main" id="{92B4A0FE-7550-4129-BF9E-7CF4E8589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r="6268"/>
          <a:stretch>
            <a:fillRect/>
          </a:stretch>
        </p:blipFill>
        <p:spPr bwMode="auto">
          <a:xfrm>
            <a:off x="1460500" y="1152525"/>
            <a:ext cx="6519863" cy="529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53">
            <a:extLst>
              <a:ext uri="{FF2B5EF4-FFF2-40B4-BE49-F238E27FC236}">
                <a16:creationId xmlns:a16="http://schemas.microsoft.com/office/drawing/2014/main" id="{69F220BC-5D4E-4419-8819-4093902B6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IN" altLang="en-US" b="1" dirty="0" err="1">
                <a:solidFill>
                  <a:schemeClr val="bg1"/>
                </a:solidFill>
              </a:rPr>
              <a:t>Circuito</a:t>
            </a:r>
            <a:r>
              <a:rPr lang="en-IN" altLang="en-US" b="1" dirty="0">
                <a:solidFill>
                  <a:schemeClr val="bg1"/>
                </a:solidFill>
              </a:rPr>
              <a:t> del </a:t>
            </a:r>
            <a:r>
              <a:rPr lang="en-IN" altLang="en-US" b="1" dirty="0" err="1">
                <a:solidFill>
                  <a:schemeClr val="bg1"/>
                </a:solidFill>
              </a:rPr>
              <a:t>Indicador</a:t>
            </a:r>
            <a:r>
              <a:rPr lang="en-IN" altLang="en-US" b="1" dirty="0">
                <a:solidFill>
                  <a:schemeClr val="bg1"/>
                </a:solidFill>
              </a:rPr>
              <a:t> de </a:t>
            </a:r>
            <a:r>
              <a:rPr lang="en-IN" altLang="en-US" b="1" dirty="0" err="1">
                <a:solidFill>
                  <a:schemeClr val="bg1"/>
                </a:solidFill>
              </a:rPr>
              <a:t>Marchas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68963" name="Picture 1">
            <a:extLst>
              <a:ext uri="{FF2B5EF4-FFF2-40B4-BE49-F238E27FC236}">
                <a16:creationId xmlns:a16="http://schemas.microsoft.com/office/drawing/2014/main" id="{9B4936BF-15C0-4A14-A5C3-E52C25183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r="8559"/>
          <a:stretch>
            <a:fillRect/>
          </a:stretch>
        </p:blipFill>
        <p:spPr bwMode="auto">
          <a:xfrm>
            <a:off x="1384300" y="1152525"/>
            <a:ext cx="6245225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53">
            <a:extLst>
              <a:ext uri="{FF2B5EF4-FFF2-40B4-BE49-F238E27FC236}">
                <a16:creationId xmlns:a16="http://schemas.microsoft.com/office/drawing/2014/main" id="{D13A4B35-5A09-4B05-B902-74FDAA758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IN" altLang="en-US" b="1" dirty="0" err="1">
                <a:solidFill>
                  <a:schemeClr val="bg1"/>
                </a:solidFill>
              </a:rPr>
              <a:t>Circuito</a:t>
            </a:r>
            <a:r>
              <a:rPr lang="en-IN" altLang="en-US" b="1" dirty="0">
                <a:solidFill>
                  <a:schemeClr val="bg1"/>
                </a:solidFill>
              </a:rPr>
              <a:t> del Motor de </a:t>
            </a:r>
            <a:r>
              <a:rPr lang="en-IN" altLang="en-US" b="1" dirty="0" err="1">
                <a:solidFill>
                  <a:schemeClr val="bg1"/>
                </a:solidFill>
              </a:rPr>
              <a:t>Arranque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69987" name="Picture 1">
            <a:extLst>
              <a:ext uri="{FF2B5EF4-FFF2-40B4-BE49-F238E27FC236}">
                <a16:creationId xmlns:a16="http://schemas.microsoft.com/office/drawing/2014/main" id="{87C0248F-6043-4569-9D62-BB7F36C8D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r="6262"/>
          <a:stretch>
            <a:fillRect/>
          </a:stretch>
        </p:blipFill>
        <p:spPr bwMode="auto">
          <a:xfrm>
            <a:off x="1231900" y="1076325"/>
            <a:ext cx="66294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54" descr="Image result for back button img">
            <a:hlinkClick r:id="rId3" action="ppaction://hlinkpres?slideindex=2&amp;slidetitle=PowerPoint Presentation"/>
            <a:extLst>
              <a:ext uri="{FF2B5EF4-FFF2-40B4-BE49-F238E27FC236}">
                <a16:creationId xmlns:a16="http://schemas.microsoft.com/office/drawing/2014/main" id="{C1D839A3-DF27-44A9-A2C5-F1641F6E3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6464300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>
            <a:extLst>
              <a:ext uri="{FF2B5EF4-FFF2-40B4-BE49-F238E27FC236}">
                <a16:creationId xmlns:a16="http://schemas.microsoft.com/office/drawing/2014/main" id="{7EBF5BC8-5D2E-4D96-B3D9-A0F7915A3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25"/>
            <a:ext cx="6165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b="1">
                <a:solidFill>
                  <a:schemeClr val="bg1"/>
                </a:solidFill>
              </a:rPr>
              <a:t>Imagen del Velocímetro Principal y Ciclo de Encendido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7236E-EBA1-4548-B67D-4D2611336ABF}"/>
              </a:ext>
            </a:extLst>
          </p:cNvPr>
          <p:cNvSpPr txBox="1"/>
          <p:nvPr/>
        </p:nvSpPr>
        <p:spPr>
          <a:xfrm>
            <a:off x="246063" y="4946650"/>
            <a:ext cx="8499475" cy="160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u="sng"/>
              <a:t>Ciclo de Encendido:</a:t>
            </a:r>
            <a:endParaRPr lang="es-ES" b="1" u="sng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/>
              <a:t>Todos los segmentos del LCD se encienden.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/>
              <a:t>El indicador de velocidad muestra 188 y la barra del tacómetro se incrementa de 0 a 13000 y luego vuelve a cero.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/>
              <a:t>El medidor de combustible se enciende de E a F.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/>
              <a:t>La iluminación del LCD y todos los indicadores (excepto luz alta y direccionales) están encendidos.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/>
              <a:t>Se muestra el logo BAJAJ.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/>
              <a:t>Luego de completar el ciclo de encendido, los parámetros del velocímetro se muestran de acuerdo a las señales que recibe.</a:t>
            </a:r>
          </a:p>
        </p:txBody>
      </p:sp>
      <p:pic>
        <p:nvPicPr>
          <p:cNvPr id="21508" name="Picture 1">
            <a:extLst>
              <a:ext uri="{FF2B5EF4-FFF2-40B4-BE49-F238E27FC236}">
                <a16:creationId xmlns:a16="http://schemas.microsoft.com/office/drawing/2014/main" id="{6DD3420A-BDE5-4544-8A30-C7C29D694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t="12071" r="9467" b="33609"/>
          <a:stretch>
            <a:fillRect/>
          </a:stretch>
        </p:blipFill>
        <p:spPr bwMode="auto">
          <a:xfrm>
            <a:off x="504825" y="874713"/>
            <a:ext cx="8139113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3ED95A87-4672-43F1-B568-97358D8D3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563" y="3013501"/>
            <a:ext cx="51228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1" hangingPunct="1">
              <a:defRPr/>
            </a:pP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Direccionamiento de la Manguera / Sensor de velocidad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6290D6-312A-4ED7-8F33-35566E117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959237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 Dirija la manguera de freno desde el cilindro maestro posterior como se muestra en la foto.</a:t>
                      </a: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 Dirija la manguera a través del soporte del metal como se muestra en el círculo azul.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 Sujete la manguera al chasis con una abrazadera (PA402204) como se muestra en el círculo rosa.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400" name="TextBox 1">
            <a:extLst>
              <a:ext uri="{FF2B5EF4-FFF2-40B4-BE49-F238E27FC236}">
                <a16:creationId xmlns:a16="http://schemas.microsoft.com/office/drawing/2014/main" id="{91ED3B62-009D-4A9E-BD4C-46ED0775C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  <a:latin typeface="+mj-lt"/>
              </a:rPr>
              <a:t>Manguera de Freno posterior: Direccionamiento del Cilindro maestro a la Unidad ABS</a:t>
            </a:r>
            <a:endParaRPr lang="en-US" alt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2046" name="Picture 2">
            <a:extLst>
              <a:ext uri="{FF2B5EF4-FFF2-40B4-BE49-F238E27FC236}">
                <a16:creationId xmlns:a16="http://schemas.microsoft.com/office/drawing/2014/main" id="{37B2028B-88E6-4973-B748-38A16C036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3" b="2412"/>
          <a:stretch>
            <a:fillRect/>
          </a:stretch>
        </p:blipFill>
        <p:spPr bwMode="auto">
          <a:xfrm>
            <a:off x="4525963" y="938213"/>
            <a:ext cx="3992562" cy="2551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47" name="Picture 3">
            <a:extLst>
              <a:ext uri="{FF2B5EF4-FFF2-40B4-BE49-F238E27FC236}">
                <a16:creationId xmlns:a16="http://schemas.microsoft.com/office/drawing/2014/main" id="{91F2F291-D64A-4EA5-87C3-515584BD5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r="6885" b="6841"/>
          <a:stretch>
            <a:fillRect/>
          </a:stretch>
        </p:blipFill>
        <p:spPr bwMode="auto">
          <a:xfrm>
            <a:off x="4525963" y="3573463"/>
            <a:ext cx="3992562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48" name="Oval 4">
            <a:extLst>
              <a:ext uri="{FF2B5EF4-FFF2-40B4-BE49-F238E27FC236}">
                <a16:creationId xmlns:a16="http://schemas.microsoft.com/office/drawing/2014/main" id="{F244536D-0590-4902-8763-E6F902969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7613" y="4416425"/>
            <a:ext cx="531812" cy="530225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72049" name="Oval 12">
            <a:extLst>
              <a:ext uri="{FF2B5EF4-FFF2-40B4-BE49-F238E27FC236}">
                <a16:creationId xmlns:a16="http://schemas.microsoft.com/office/drawing/2014/main" id="{CF958D83-D1EB-49B8-9451-F3DDECCC6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050" y="4843463"/>
            <a:ext cx="909638" cy="868362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72050" name="Straight Arrow Connector 6">
            <a:extLst>
              <a:ext uri="{FF2B5EF4-FFF2-40B4-BE49-F238E27FC236}">
                <a16:creationId xmlns:a16="http://schemas.microsoft.com/office/drawing/2014/main" id="{40431718-2915-4014-A76E-F5EF288B490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772275" y="2238375"/>
            <a:ext cx="234950" cy="65881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051" name="Straight Arrow Connector 15">
            <a:extLst>
              <a:ext uri="{FF2B5EF4-FFF2-40B4-BE49-F238E27FC236}">
                <a16:creationId xmlns:a16="http://schemas.microsoft.com/office/drawing/2014/main" id="{7EF4C5C8-3194-4A3B-898A-2C2095AAED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007225" y="1430338"/>
            <a:ext cx="9525" cy="7651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052" name="Straight Arrow Connector 17">
            <a:extLst>
              <a:ext uri="{FF2B5EF4-FFF2-40B4-BE49-F238E27FC236}">
                <a16:creationId xmlns:a16="http://schemas.microsoft.com/office/drawing/2014/main" id="{84BFEB42-10D7-47BC-B880-BEF0705B111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97675" y="5024438"/>
            <a:ext cx="125413" cy="1778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053" name="Straight Arrow Connector 20">
            <a:extLst>
              <a:ext uri="{FF2B5EF4-FFF2-40B4-BE49-F238E27FC236}">
                <a16:creationId xmlns:a16="http://schemas.microsoft.com/office/drawing/2014/main" id="{1D70BF5A-D857-4B3D-BA7F-5F02391C47D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64300" y="4954588"/>
            <a:ext cx="209550" cy="15081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054" name="Straight Arrow Connector 22">
            <a:extLst>
              <a:ext uri="{FF2B5EF4-FFF2-40B4-BE49-F238E27FC236}">
                <a16:creationId xmlns:a16="http://schemas.microsoft.com/office/drawing/2014/main" id="{082DAF10-0B4A-4A55-8D03-964403BDBD1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116638" y="4786313"/>
            <a:ext cx="258762" cy="1238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055" name="Straight Arrow Connector 26">
            <a:extLst>
              <a:ext uri="{FF2B5EF4-FFF2-40B4-BE49-F238E27FC236}">
                <a16:creationId xmlns:a16="http://schemas.microsoft.com/office/drawing/2014/main" id="{36426AB9-6000-4D83-A307-49B04EA3253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602288" y="4672013"/>
            <a:ext cx="298450" cy="714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056" name="Straight Arrow Connector 28">
            <a:extLst>
              <a:ext uri="{FF2B5EF4-FFF2-40B4-BE49-F238E27FC236}">
                <a16:creationId xmlns:a16="http://schemas.microsoft.com/office/drawing/2014/main" id="{07163646-64E0-43DC-BB8F-ECF2BA92263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106988" y="4541838"/>
            <a:ext cx="420687" cy="1047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057" name="Straight Arrow Connector 30">
            <a:extLst>
              <a:ext uri="{FF2B5EF4-FFF2-40B4-BE49-F238E27FC236}">
                <a16:creationId xmlns:a16="http://schemas.microsoft.com/office/drawing/2014/main" id="{4E363AA5-E731-47F8-AC53-D9A8FCA61B3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830763" y="4425950"/>
            <a:ext cx="212725" cy="8096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B98E41-3D06-4BFA-A140-D57D32E3E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328656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r>
                        <a:rPr lang="en-US" sz="1200" b="0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12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Sujete la manguera al chasis con una abrazadera (PA402204) como se muestra en el círculo rosa.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b="0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b="0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1200" b="0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Sujete la manguera al chasis con una abrazadera (PA402204) como se muestra en el círculo rosa.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b="0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b="0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3069" name="Picture 5">
            <a:extLst>
              <a:ext uri="{FF2B5EF4-FFF2-40B4-BE49-F238E27FC236}">
                <a16:creationId xmlns:a16="http://schemas.microsoft.com/office/drawing/2014/main" id="{9FBA2259-20F2-41F5-A9B1-64B77C06E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4" r="1860" b="5733"/>
          <a:stretch>
            <a:fillRect/>
          </a:stretch>
        </p:blipFill>
        <p:spPr bwMode="auto">
          <a:xfrm>
            <a:off x="4330700" y="950913"/>
            <a:ext cx="4375150" cy="2516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70" name="Oval 16">
            <a:extLst>
              <a:ext uri="{FF2B5EF4-FFF2-40B4-BE49-F238E27FC236}">
                <a16:creationId xmlns:a16="http://schemas.microsoft.com/office/drawing/2014/main" id="{C582F951-D4D5-44A5-8FDC-EB79077DB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225" y="1814513"/>
            <a:ext cx="773113" cy="787400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73071" name="Straight Arrow Connector 18">
            <a:extLst>
              <a:ext uri="{FF2B5EF4-FFF2-40B4-BE49-F238E27FC236}">
                <a16:creationId xmlns:a16="http://schemas.microsoft.com/office/drawing/2014/main" id="{995F5462-32B3-4F3A-AE97-FF41C04B140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902450" y="2409825"/>
            <a:ext cx="476250" cy="539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072" name="Straight Arrow Connector 21">
            <a:extLst>
              <a:ext uri="{FF2B5EF4-FFF2-40B4-BE49-F238E27FC236}">
                <a16:creationId xmlns:a16="http://schemas.microsoft.com/office/drawing/2014/main" id="{8D475AE2-5DBB-43CA-94E4-A463AE819C9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361113" y="2290763"/>
            <a:ext cx="457200" cy="11906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073" name="Straight Arrow Connector 23">
            <a:extLst>
              <a:ext uri="{FF2B5EF4-FFF2-40B4-BE49-F238E27FC236}">
                <a16:creationId xmlns:a16="http://schemas.microsoft.com/office/drawing/2014/main" id="{1A82C967-740D-40D6-ACD1-E12CB4BD1C5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641975" y="1916113"/>
            <a:ext cx="568325" cy="29368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074" name="Straight Arrow Connector 24">
            <a:extLst>
              <a:ext uri="{FF2B5EF4-FFF2-40B4-BE49-F238E27FC236}">
                <a16:creationId xmlns:a16="http://schemas.microsoft.com/office/drawing/2014/main" id="{2B5493BB-C918-4E87-8E15-A7614B042E9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762500" y="1239838"/>
            <a:ext cx="757238" cy="61118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3075" name="Picture 13">
            <a:extLst>
              <a:ext uri="{FF2B5EF4-FFF2-40B4-BE49-F238E27FC236}">
                <a16:creationId xmlns:a16="http://schemas.microsoft.com/office/drawing/2014/main" id="{74125E50-A379-4C0E-BF78-82B2768BE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8" r="9331" b="20120"/>
          <a:stretch>
            <a:fillRect/>
          </a:stretch>
        </p:blipFill>
        <p:spPr bwMode="auto">
          <a:xfrm>
            <a:off x="4344988" y="3756025"/>
            <a:ext cx="4394200" cy="2252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3076" name="Straight Arrow Connector 27">
            <a:extLst>
              <a:ext uri="{FF2B5EF4-FFF2-40B4-BE49-F238E27FC236}">
                <a16:creationId xmlns:a16="http://schemas.microsoft.com/office/drawing/2014/main" id="{62E31042-275F-4B15-966D-F1CB8528B48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224838" y="5407025"/>
            <a:ext cx="212725" cy="24606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3077" name="Oval 29">
            <a:extLst>
              <a:ext uri="{FF2B5EF4-FFF2-40B4-BE49-F238E27FC236}">
                <a16:creationId xmlns:a16="http://schemas.microsoft.com/office/drawing/2014/main" id="{CBC5F351-F83B-4F01-B3FB-17F7754F7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5" y="4322763"/>
            <a:ext cx="979488" cy="931862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73078" name="Straight Arrow Connector 31">
            <a:extLst>
              <a:ext uri="{FF2B5EF4-FFF2-40B4-BE49-F238E27FC236}">
                <a16:creationId xmlns:a16="http://schemas.microsoft.com/office/drawing/2014/main" id="{099045E7-FFEA-4937-A6B1-CB2E5408AE9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22788" y="3960813"/>
            <a:ext cx="239712" cy="14446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079" name="Straight Arrow Connector 32">
            <a:extLst>
              <a:ext uri="{FF2B5EF4-FFF2-40B4-BE49-F238E27FC236}">
                <a16:creationId xmlns:a16="http://schemas.microsoft.com/office/drawing/2014/main" id="{9B780293-15C7-4A5A-B6CF-AC2F8FF83B6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902200" y="3997325"/>
            <a:ext cx="557213" cy="15081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080" name="Straight Arrow Connector 34">
            <a:extLst>
              <a:ext uri="{FF2B5EF4-FFF2-40B4-BE49-F238E27FC236}">
                <a16:creationId xmlns:a16="http://schemas.microsoft.com/office/drawing/2014/main" id="{341A0D74-917B-4EE3-83F7-5F612638CC2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502275" y="4198938"/>
            <a:ext cx="544513" cy="1936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081" name="Straight Arrow Connector 36">
            <a:extLst>
              <a:ext uri="{FF2B5EF4-FFF2-40B4-BE49-F238E27FC236}">
                <a16:creationId xmlns:a16="http://schemas.microsoft.com/office/drawing/2014/main" id="{AA815C6B-D14E-4357-B5A6-A8E9CF8EF01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97588" y="4395788"/>
            <a:ext cx="598487" cy="476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082" name="Straight Arrow Connector 38">
            <a:extLst>
              <a:ext uri="{FF2B5EF4-FFF2-40B4-BE49-F238E27FC236}">
                <a16:creationId xmlns:a16="http://schemas.microsoft.com/office/drawing/2014/main" id="{12B45507-786F-4CA8-81CE-B7AEE13E566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732588" y="4443413"/>
            <a:ext cx="468312" cy="476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083" name="Straight Arrow Connector 42">
            <a:extLst>
              <a:ext uri="{FF2B5EF4-FFF2-40B4-BE49-F238E27FC236}">
                <a16:creationId xmlns:a16="http://schemas.microsoft.com/office/drawing/2014/main" id="{3B88F3E2-7216-4197-A219-8E4430C2840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042275" y="5095875"/>
            <a:ext cx="146050" cy="2873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084" name="Straight Arrow Connector 44">
            <a:extLst>
              <a:ext uri="{FF2B5EF4-FFF2-40B4-BE49-F238E27FC236}">
                <a16:creationId xmlns:a16="http://schemas.microsoft.com/office/drawing/2014/main" id="{ED1304F4-2F15-47A7-A85A-408D774374F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869238" y="4722813"/>
            <a:ext cx="146050" cy="2873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085" name="Straight Arrow Connector 45">
            <a:extLst>
              <a:ext uri="{FF2B5EF4-FFF2-40B4-BE49-F238E27FC236}">
                <a16:creationId xmlns:a16="http://schemas.microsoft.com/office/drawing/2014/main" id="{63556803-44A0-43B5-97E2-91FD5A1693B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310438" y="4476750"/>
            <a:ext cx="334962" cy="1095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CD7C8F8-8823-4ABF-AAF0-087FC00C1329}"/>
              </a:ext>
            </a:extLst>
          </p:cNvPr>
          <p:cNvSpPr txBox="1"/>
          <p:nvPr/>
        </p:nvSpPr>
        <p:spPr>
          <a:xfrm>
            <a:off x="4389438" y="4448175"/>
            <a:ext cx="531812" cy="246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rgbClr val="0000FF"/>
                </a:solidFill>
                <a:cs typeface="+mn-cs"/>
              </a:rPr>
              <a:t>Input</a:t>
            </a:r>
          </a:p>
        </p:txBody>
      </p:sp>
      <p:cxnSp>
        <p:nvCxnSpPr>
          <p:cNvPr id="173087" name="Straight Arrow Connector 48">
            <a:extLst>
              <a:ext uri="{FF2B5EF4-FFF2-40B4-BE49-F238E27FC236}">
                <a16:creationId xmlns:a16="http://schemas.microsoft.com/office/drawing/2014/main" id="{68226C44-E992-42A0-8734-45D2FBBEC0A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579938" y="4262438"/>
            <a:ext cx="42862" cy="1968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1">
            <a:extLst>
              <a:ext uri="{FF2B5EF4-FFF2-40B4-BE49-F238E27FC236}">
                <a16:creationId xmlns:a16="http://schemas.microsoft.com/office/drawing/2014/main" id="{87C06D7D-0399-43CE-A305-4E635A69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  <a:latin typeface="+mj-lt"/>
              </a:rPr>
              <a:t>Manguera de Freno posterior: Direccionamiento del Cilindro maestro a la Unidad ABS</a:t>
            </a:r>
            <a:endParaRPr lang="en-US" altLang="en-US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924D30-79D7-488F-BF35-D53FF364C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794361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Dirija la manguera desde la unidad ABS como se muestra en la foto.</a:t>
                      </a: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 Dirija la manguera de freno por el soporte de metal como se muestra en el círculo azul.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 Sujete la manguera de freno al chasis con una abrazadera (PA402204) como se muestra en el círculo rosa.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400" name="TextBox 1">
            <a:extLst>
              <a:ext uri="{FF2B5EF4-FFF2-40B4-BE49-F238E27FC236}">
                <a16:creationId xmlns:a16="http://schemas.microsoft.com/office/drawing/2014/main" id="{B4D451E2-1F83-47BB-BA63-7EFDD17C1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  <a:latin typeface="+mj-lt"/>
              </a:rPr>
              <a:t>Manguera de Freno posterior: Direccionamiento de la Unidad ABS a la Pinza de Freno</a:t>
            </a:r>
            <a:endParaRPr lang="en-US" alt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4094" name="Picture 2">
            <a:extLst>
              <a:ext uri="{FF2B5EF4-FFF2-40B4-BE49-F238E27FC236}">
                <a16:creationId xmlns:a16="http://schemas.microsoft.com/office/drawing/2014/main" id="{749A756D-20ED-4544-A254-A9CB80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r="15140" b="14587"/>
          <a:stretch>
            <a:fillRect/>
          </a:stretch>
        </p:blipFill>
        <p:spPr bwMode="auto">
          <a:xfrm>
            <a:off x="4594225" y="963613"/>
            <a:ext cx="3908425" cy="2484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7810C4-D020-4BCF-A7B3-D587F5CAAFA8}"/>
              </a:ext>
            </a:extLst>
          </p:cNvPr>
          <p:cNvSpPr txBox="1"/>
          <p:nvPr/>
        </p:nvSpPr>
        <p:spPr>
          <a:xfrm>
            <a:off x="7912100" y="2557463"/>
            <a:ext cx="590550" cy="247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rgbClr val="0000FF"/>
                </a:solidFill>
                <a:cs typeface="+mn-cs"/>
              </a:rPr>
              <a:t>Salida</a:t>
            </a:r>
          </a:p>
        </p:txBody>
      </p:sp>
      <p:cxnSp>
        <p:nvCxnSpPr>
          <p:cNvPr id="174096" name="Straight Arrow Connector 5">
            <a:extLst>
              <a:ext uri="{FF2B5EF4-FFF2-40B4-BE49-F238E27FC236}">
                <a16:creationId xmlns:a16="http://schemas.microsoft.com/office/drawing/2014/main" id="{2F576A04-F75F-417A-83D4-6F804E8EAF1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889875" y="2032000"/>
            <a:ext cx="361950" cy="52546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097" name="Straight Arrow Connector 8">
            <a:extLst>
              <a:ext uri="{FF2B5EF4-FFF2-40B4-BE49-F238E27FC236}">
                <a16:creationId xmlns:a16="http://schemas.microsoft.com/office/drawing/2014/main" id="{4CE0DDA2-FD2B-4B6C-9E87-12BCFA3C495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878763" y="2144713"/>
            <a:ext cx="22225" cy="28416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098" name="Straight Arrow Connector 11">
            <a:extLst>
              <a:ext uri="{FF2B5EF4-FFF2-40B4-BE49-F238E27FC236}">
                <a16:creationId xmlns:a16="http://schemas.microsoft.com/office/drawing/2014/main" id="{720676C9-CA9A-4EEC-925E-78746DF5179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618413" y="2478088"/>
            <a:ext cx="260350" cy="1428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099" name="Straight Arrow Connector 14">
            <a:extLst>
              <a:ext uri="{FF2B5EF4-FFF2-40B4-BE49-F238E27FC236}">
                <a16:creationId xmlns:a16="http://schemas.microsoft.com/office/drawing/2014/main" id="{7BEB6192-1746-40EA-8736-9682E203144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69050" y="2609850"/>
            <a:ext cx="739775" cy="4286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00" name="Straight Arrow Connector 16">
            <a:extLst>
              <a:ext uri="{FF2B5EF4-FFF2-40B4-BE49-F238E27FC236}">
                <a16:creationId xmlns:a16="http://schemas.microsoft.com/office/drawing/2014/main" id="{CACB968D-B89E-4C26-B9E1-EEDEDB998D4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92700" y="2652713"/>
            <a:ext cx="790575" cy="476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01" name="Picture 18">
            <a:extLst>
              <a:ext uri="{FF2B5EF4-FFF2-40B4-BE49-F238E27FC236}">
                <a16:creationId xmlns:a16="http://schemas.microsoft.com/office/drawing/2014/main" id="{AEAC571C-AA24-4D5D-B053-B57D7F8C2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8" r="9331" b="20120"/>
          <a:stretch>
            <a:fillRect/>
          </a:stretch>
        </p:blipFill>
        <p:spPr bwMode="auto">
          <a:xfrm>
            <a:off x="4322763" y="3756025"/>
            <a:ext cx="4395787" cy="2252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2" name="Oval 20">
            <a:extLst>
              <a:ext uri="{FF2B5EF4-FFF2-40B4-BE49-F238E27FC236}">
                <a16:creationId xmlns:a16="http://schemas.microsoft.com/office/drawing/2014/main" id="{0710DC7C-3713-4B5F-8795-901AD19F5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4322763"/>
            <a:ext cx="981075" cy="931862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74103" name="Straight Arrow Connector 21">
            <a:extLst>
              <a:ext uri="{FF2B5EF4-FFF2-40B4-BE49-F238E27FC236}">
                <a16:creationId xmlns:a16="http://schemas.microsoft.com/office/drawing/2014/main" id="{4A95A821-C220-47EB-862B-B30BBAA6B6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38700" y="4359275"/>
            <a:ext cx="401638" cy="1714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04" name="Oval 34">
            <a:extLst>
              <a:ext uri="{FF2B5EF4-FFF2-40B4-BE49-F238E27FC236}">
                <a16:creationId xmlns:a16="http://schemas.microsoft.com/office/drawing/2014/main" id="{9453A926-B300-41FE-804C-A3AF5CCE7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38" y="3952875"/>
            <a:ext cx="979487" cy="93345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74105" name="Oval 35">
            <a:extLst>
              <a:ext uri="{FF2B5EF4-FFF2-40B4-BE49-F238E27FC236}">
                <a16:creationId xmlns:a16="http://schemas.microsoft.com/office/drawing/2014/main" id="{B84B3985-783B-4C0A-8FE2-A2BFC061E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9550" y="5160963"/>
            <a:ext cx="836613" cy="755650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74106" name="Rectangle 33">
            <a:extLst>
              <a:ext uri="{FF2B5EF4-FFF2-40B4-BE49-F238E27FC236}">
                <a16:creationId xmlns:a16="http://schemas.microsoft.com/office/drawing/2014/main" id="{CC39AAC3-8020-4D85-8793-376AD2EF2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013" y="3756025"/>
            <a:ext cx="568325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74107" name="Straight Arrow Connector 39">
            <a:extLst>
              <a:ext uri="{FF2B5EF4-FFF2-40B4-BE49-F238E27FC236}">
                <a16:creationId xmlns:a16="http://schemas.microsoft.com/office/drawing/2014/main" id="{14E9BB00-0C7C-415E-956B-583D28A485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54663" y="4618038"/>
            <a:ext cx="309562" cy="3651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08" name="Straight Arrow Connector 42">
            <a:extLst>
              <a:ext uri="{FF2B5EF4-FFF2-40B4-BE49-F238E27FC236}">
                <a16:creationId xmlns:a16="http://schemas.microsoft.com/office/drawing/2014/main" id="{329835C4-721A-41C5-93C1-D051D805B7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19788" y="4700588"/>
            <a:ext cx="309562" cy="3651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09" name="Straight Arrow Connector 43">
            <a:extLst>
              <a:ext uri="{FF2B5EF4-FFF2-40B4-BE49-F238E27FC236}">
                <a16:creationId xmlns:a16="http://schemas.microsoft.com/office/drawing/2014/main" id="{EA0ACFA8-A286-4A74-9F2A-6496078216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69038" y="4737100"/>
            <a:ext cx="282575" cy="3016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10" name="Straight Arrow Connector 45">
            <a:extLst>
              <a:ext uri="{FF2B5EF4-FFF2-40B4-BE49-F238E27FC236}">
                <a16:creationId xmlns:a16="http://schemas.microsoft.com/office/drawing/2014/main" id="{6D47EF55-5C03-4FC3-AEE6-76826566EC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78600" y="4772025"/>
            <a:ext cx="477838" cy="460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11" name="Straight Arrow Connector 47">
            <a:extLst>
              <a:ext uri="{FF2B5EF4-FFF2-40B4-BE49-F238E27FC236}">
                <a16:creationId xmlns:a16="http://schemas.microsoft.com/office/drawing/2014/main" id="{FCCAE60D-1FB2-49CB-8BC6-C6965B3748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56450" y="4837113"/>
            <a:ext cx="663575" cy="2619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12" name="Straight Arrow Connector 49">
            <a:extLst>
              <a:ext uri="{FF2B5EF4-FFF2-40B4-BE49-F238E27FC236}">
                <a16:creationId xmlns:a16="http://schemas.microsoft.com/office/drawing/2014/main" id="{569BAEBF-0B10-4A7E-8A8A-A1600C4D10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16863" y="5345113"/>
            <a:ext cx="134937" cy="20478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13" name="Straight Arrow Connector 51">
            <a:extLst>
              <a:ext uri="{FF2B5EF4-FFF2-40B4-BE49-F238E27FC236}">
                <a16:creationId xmlns:a16="http://schemas.microsoft.com/office/drawing/2014/main" id="{67CE42EA-8F01-4685-AFE7-8821E93F38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07375" y="5673725"/>
            <a:ext cx="244475" cy="1714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DF3F9C-AF91-4EA5-9B30-4BDDDAF03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210003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Sujete la manguera de freno al chasis con una abrazadera (PA402204) como se muestra en el círculo rosa.</a:t>
                      </a:r>
                    </a:p>
                    <a:p>
                      <a:endParaRPr lang="es-ES" sz="1200" b="0" kern="120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baseline="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 Dirija la manguera de freno a través de los ganchos de metal como se muestra en los círculos azules.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6. Sujete la manguera de freno y el sensor de velocidad posterior juntos con una abrazadera (PA402204) como se muestra en el círculo rosa.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5117" name="Picture 2">
            <a:extLst>
              <a:ext uri="{FF2B5EF4-FFF2-40B4-BE49-F238E27FC236}">
                <a16:creationId xmlns:a16="http://schemas.microsoft.com/office/drawing/2014/main" id="{01A7187D-8DE0-42CC-949C-F9A8DBCBC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27867" r="1860" b="3520"/>
          <a:stretch>
            <a:fillRect/>
          </a:stretch>
        </p:blipFill>
        <p:spPr bwMode="auto">
          <a:xfrm>
            <a:off x="4330700" y="954088"/>
            <a:ext cx="4376738" cy="2513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18" name="Oval 4">
            <a:extLst>
              <a:ext uri="{FF2B5EF4-FFF2-40B4-BE49-F238E27FC236}">
                <a16:creationId xmlns:a16="http://schemas.microsoft.com/office/drawing/2014/main" id="{8F369BB3-9C1C-4A1C-AAFC-99D0CD337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6400" y="2420938"/>
            <a:ext cx="977900" cy="898525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75119" name="Straight Arrow Connector 5">
            <a:extLst>
              <a:ext uri="{FF2B5EF4-FFF2-40B4-BE49-F238E27FC236}">
                <a16:creationId xmlns:a16="http://schemas.microsoft.com/office/drawing/2014/main" id="{E1018BBF-6C19-48CD-8004-80945751C4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64350" y="3049588"/>
            <a:ext cx="762000" cy="5238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120" name="Straight Arrow Connector 6">
            <a:extLst>
              <a:ext uri="{FF2B5EF4-FFF2-40B4-BE49-F238E27FC236}">
                <a16:creationId xmlns:a16="http://schemas.microsoft.com/office/drawing/2014/main" id="{3560C375-CCD1-4967-AE3C-36082496F5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32288" y="1531938"/>
            <a:ext cx="728662" cy="1206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121" name="Straight Arrow Connector 8">
            <a:extLst>
              <a:ext uri="{FF2B5EF4-FFF2-40B4-BE49-F238E27FC236}">
                <a16:creationId xmlns:a16="http://schemas.microsoft.com/office/drawing/2014/main" id="{F55ABD1D-C44C-4A09-A2E6-6649745BC0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03813" y="1682750"/>
            <a:ext cx="882650" cy="60166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122" name="Straight Arrow Connector 10">
            <a:extLst>
              <a:ext uri="{FF2B5EF4-FFF2-40B4-BE49-F238E27FC236}">
                <a16:creationId xmlns:a16="http://schemas.microsoft.com/office/drawing/2014/main" id="{CC11A1BA-A5D3-441A-9F44-D780687663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2050" y="2670175"/>
            <a:ext cx="471488" cy="2238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123" name="Straight Arrow Connector 14">
            <a:extLst>
              <a:ext uri="{FF2B5EF4-FFF2-40B4-BE49-F238E27FC236}">
                <a16:creationId xmlns:a16="http://schemas.microsoft.com/office/drawing/2014/main" id="{EB80B285-D54E-4D38-B726-9BB2E94841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29538" y="3055938"/>
            <a:ext cx="390525" cy="4286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124" name="Straight Arrow Connector 16">
            <a:extLst>
              <a:ext uri="{FF2B5EF4-FFF2-40B4-BE49-F238E27FC236}">
                <a16:creationId xmlns:a16="http://schemas.microsoft.com/office/drawing/2014/main" id="{8B081A23-215F-4F98-B1C3-478A0EE2AD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72450" y="3098800"/>
            <a:ext cx="384175" cy="14446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5125" name="Picture 17">
            <a:extLst>
              <a:ext uri="{FF2B5EF4-FFF2-40B4-BE49-F238E27FC236}">
                <a16:creationId xmlns:a16="http://schemas.microsoft.com/office/drawing/2014/main" id="{02949D90-61B7-477D-8908-42EB57C9F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t="27393" b="12505"/>
          <a:stretch>
            <a:fillRect/>
          </a:stretch>
        </p:blipFill>
        <p:spPr bwMode="auto">
          <a:xfrm>
            <a:off x="4360863" y="3698875"/>
            <a:ext cx="4325937" cy="2344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26" name="Oval 19">
            <a:extLst>
              <a:ext uri="{FF2B5EF4-FFF2-40B4-BE49-F238E27FC236}">
                <a16:creationId xmlns:a16="http://schemas.microsoft.com/office/drawing/2014/main" id="{F08966B4-A3DC-4927-8BE5-6F7F7387B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513" y="4364038"/>
            <a:ext cx="977900" cy="900112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75127" name="Straight Arrow Connector 20">
            <a:extLst>
              <a:ext uri="{FF2B5EF4-FFF2-40B4-BE49-F238E27FC236}">
                <a16:creationId xmlns:a16="http://schemas.microsoft.com/office/drawing/2014/main" id="{5A2D8532-70DA-4B23-911A-AA673CE967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62450" y="4478338"/>
            <a:ext cx="573088" cy="841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128" name="Straight Arrow Connector 22">
            <a:extLst>
              <a:ext uri="{FF2B5EF4-FFF2-40B4-BE49-F238E27FC236}">
                <a16:creationId xmlns:a16="http://schemas.microsoft.com/office/drawing/2014/main" id="{CA35131A-9AAA-4784-A600-7B5D509A4D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62525" y="4562475"/>
            <a:ext cx="482600" cy="8096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129" name="Straight Arrow Connector 24">
            <a:extLst>
              <a:ext uri="{FF2B5EF4-FFF2-40B4-BE49-F238E27FC236}">
                <a16:creationId xmlns:a16="http://schemas.microsoft.com/office/drawing/2014/main" id="{984D7BED-B255-495B-AB64-E3B0E12ED6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45138" y="4692650"/>
            <a:ext cx="304800" cy="1555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130" name="Straight Arrow Connector 26">
            <a:extLst>
              <a:ext uri="{FF2B5EF4-FFF2-40B4-BE49-F238E27FC236}">
                <a16:creationId xmlns:a16="http://schemas.microsoft.com/office/drawing/2014/main" id="{69DF7642-3EB0-4D92-B8D3-CBEC07C76D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13450" y="4946650"/>
            <a:ext cx="309563" cy="1079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131" name="Straight Arrow Connector 28">
            <a:extLst>
              <a:ext uri="{FF2B5EF4-FFF2-40B4-BE49-F238E27FC236}">
                <a16:creationId xmlns:a16="http://schemas.microsoft.com/office/drawing/2014/main" id="{0604864C-E157-499F-9F5E-D09A7B65F20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46838" y="5030788"/>
            <a:ext cx="490537" cy="4286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132" name="Straight Arrow Connector 30">
            <a:extLst>
              <a:ext uri="{FF2B5EF4-FFF2-40B4-BE49-F238E27FC236}">
                <a16:creationId xmlns:a16="http://schemas.microsoft.com/office/drawing/2014/main" id="{E6F45498-4751-4856-93F7-A4B8F88D70B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91350" y="4756150"/>
            <a:ext cx="892175" cy="2540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5133" name="Oval 32">
            <a:extLst>
              <a:ext uri="{FF2B5EF4-FFF2-40B4-BE49-F238E27FC236}">
                <a16:creationId xmlns:a16="http://schemas.microsoft.com/office/drawing/2014/main" id="{27AE595D-E381-4263-95BE-E895CBA35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419600"/>
            <a:ext cx="811212" cy="6731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75134" name="Oval 33">
            <a:extLst>
              <a:ext uri="{FF2B5EF4-FFF2-40B4-BE49-F238E27FC236}">
                <a16:creationId xmlns:a16="http://schemas.microsoft.com/office/drawing/2014/main" id="{40C4066D-EB64-43AC-9BB2-B0D3324BB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5" y="4613275"/>
            <a:ext cx="747713" cy="650875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867C08AD-7F38-463D-959D-37A447962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  <a:latin typeface="+mj-lt"/>
              </a:rPr>
              <a:t>Manguera de Freno posterior: Direccionamiento de la Unidad ABS a la Pinza de Freno</a:t>
            </a:r>
            <a:endParaRPr lang="en-US" altLang="en-US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FB96C3-B651-488F-96FB-D910D9963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7109"/>
              </p:ext>
            </p:extLst>
          </p:nvPr>
        </p:nvGraphicFramePr>
        <p:xfrm>
          <a:off x="230188" y="909638"/>
          <a:ext cx="8591550" cy="26257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7. Dirija la manguera de freno por el gancho de metal como se muestra en el círculo azul.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Abrazadera (PA402204)-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6 Und</a:t>
                      </a: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6138" name="Picture 2">
            <a:extLst>
              <a:ext uri="{FF2B5EF4-FFF2-40B4-BE49-F238E27FC236}">
                <a16:creationId xmlns:a16="http://schemas.microsoft.com/office/drawing/2014/main" id="{C09F86E6-62B7-4E92-AA14-A709F204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r="25896"/>
          <a:stretch>
            <a:fillRect/>
          </a:stretch>
        </p:blipFill>
        <p:spPr bwMode="auto">
          <a:xfrm>
            <a:off x="5027613" y="1076325"/>
            <a:ext cx="3300412" cy="227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9" name="Oval 4">
            <a:extLst>
              <a:ext uri="{FF2B5EF4-FFF2-40B4-BE49-F238E27FC236}">
                <a16:creationId xmlns:a16="http://schemas.microsoft.com/office/drawing/2014/main" id="{511C12AF-40C1-4531-9FEE-32DFC6453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550" y="2038350"/>
            <a:ext cx="977900" cy="900113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76140" name="Straight Arrow Connector 5">
            <a:extLst>
              <a:ext uri="{FF2B5EF4-FFF2-40B4-BE49-F238E27FC236}">
                <a16:creationId xmlns:a16="http://schemas.microsoft.com/office/drawing/2014/main" id="{0B8E746A-47EA-4105-A83C-864E18ACF6B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89650" y="2366963"/>
            <a:ext cx="850900" cy="7461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6141" name="Straight Arrow Connector 7">
            <a:extLst>
              <a:ext uri="{FF2B5EF4-FFF2-40B4-BE49-F238E27FC236}">
                <a16:creationId xmlns:a16="http://schemas.microsoft.com/office/drawing/2014/main" id="{EC49BDE1-CE73-4640-9A4C-3E390D4AE33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912100" y="2138363"/>
            <a:ext cx="393700" cy="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6142" name="Straight Arrow Connector 8">
            <a:extLst>
              <a:ext uri="{FF2B5EF4-FFF2-40B4-BE49-F238E27FC236}">
                <a16:creationId xmlns:a16="http://schemas.microsoft.com/office/drawing/2014/main" id="{2CD6E602-623D-4B12-8F07-313AC42E056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67550" y="2138363"/>
            <a:ext cx="784225" cy="2063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6143" name="Straight Arrow Connector 11">
            <a:extLst>
              <a:ext uri="{FF2B5EF4-FFF2-40B4-BE49-F238E27FC236}">
                <a16:creationId xmlns:a16="http://schemas.microsoft.com/office/drawing/2014/main" id="{D7E0429A-F208-4BF5-8ED3-556C80AE983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597525" y="2420938"/>
            <a:ext cx="339725" cy="317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1">
            <a:extLst>
              <a:ext uri="{FF2B5EF4-FFF2-40B4-BE49-F238E27FC236}">
                <a16:creationId xmlns:a16="http://schemas.microsoft.com/office/drawing/2014/main" id="{00A1EC30-DA00-4FD3-93BF-8CEAA8BE8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  <a:latin typeface="+mj-lt"/>
              </a:rPr>
              <a:t>Manguera de Freno posterior: Direccionamiento de la Unidad ABS a la Pinza de Freno</a:t>
            </a:r>
            <a:endParaRPr lang="en-US" altLang="en-US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3CB864-A93B-4672-B4B7-A491932DC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522030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Dirija la manguera de freno desde el cilindro maestro como se muestra en la foto.</a:t>
                      </a: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 Dirija la manguera de freno como se muestra en la foto.</a:t>
                      </a: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400" name="TextBox 1">
            <a:extLst>
              <a:ext uri="{FF2B5EF4-FFF2-40B4-BE49-F238E27FC236}">
                <a16:creationId xmlns:a16="http://schemas.microsoft.com/office/drawing/2014/main" id="{00257434-0FA5-4AF8-8EC3-BD1B0DB95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  <a:latin typeface="+mn-lt"/>
              </a:rPr>
              <a:t>Manguera de Freno delantero: Direccionamiento del Cilindro Maestro a la Unidad ABS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7166" name="Picture 2">
            <a:extLst>
              <a:ext uri="{FF2B5EF4-FFF2-40B4-BE49-F238E27FC236}">
                <a16:creationId xmlns:a16="http://schemas.microsoft.com/office/drawing/2014/main" id="{04F4F65A-6EAD-4F60-B380-45BBBCB61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3"/>
          <a:stretch>
            <a:fillRect/>
          </a:stretch>
        </p:blipFill>
        <p:spPr bwMode="auto">
          <a:xfrm>
            <a:off x="4624388" y="927100"/>
            <a:ext cx="3879850" cy="254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7167" name="Straight Arrow Connector 4">
            <a:extLst>
              <a:ext uri="{FF2B5EF4-FFF2-40B4-BE49-F238E27FC236}">
                <a16:creationId xmlns:a16="http://schemas.microsoft.com/office/drawing/2014/main" id="{5E45F8D2-69D9-4A49-BF61-90A7B955D5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91263" y="1957388"/>
            <a:ext cx="61912" cy="3000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7168" name="Straight Arrow Connector 6">
            <a:extLst>
              <a:ext uri="{FF2B5EF4-FFF2-40B4-BE49-F238E27FC236}">
                <a16:creationId xmlns:a16="http://schemas.microsoft.com/office/drawing/2014/main" id="{C7DA4739-B586-4259-B40B-43A363F7DA8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262688" y="2290763"/>
            <a:ext cx="98425" cy="28098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7169" name="Straight Arrow Connector 8">
            <a:extLst>
              <a:ext uri="{FF2B5EF4-FFF2-40B4-BE49-F238E27FC236}">
                <a16:creationId xmlns:a16="http://schemas.microsoft.com/office/drawing/2014/main" id="{683E396D-695A-4903-8850-A4CE3592080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34063" y="2590800"/>
            <a:ext cx="430212" cy="3905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7170" name="Picture 9">
            <a:extLst>
              <a:ext uri="{FF2B5EF4-FFF2-40B4-BE49-F238E27FC236}">
                <a16:creationId xmlns:a16="http://schemas.microsoft.com/office/drawing/2014/main" id="{31D11785-20E2-4AEB-BC66-D90AEBAA8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"/>
          <a:stretch>
            <a:fillRect/>
          </a:stretch>
        </p:blipFill>
        <p:spPr bwMode="auto">
          <a:xfrm>
            <a:off x="4748213" y="3621088"/>
            <a:ext cx="3432175" cy="251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7171" name="Straight Arrow Connector 12">
            <a:extLst>
              <a:ext uri="{FF2B5EF4-FFF2-40B4-BE49-F238E27FC236}">
                <a16:creationId xmlns:a16="http://schemas.microsoft.com/office/drawing/2014/main" id="{F2631C7D-61B8-4ED1-A554-9945FD65A91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56375" y="3814763"/>
            <a:ext cx="19050" cy="3810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7172" name="Straight Arrow Connector 14">
            <a:extLst>
              <a:ext uri="{FF2B5EF4-FFF2-40B4-BE49-F238E27FC236}">
                <a16:creationId xmlns:a16="http://schemas.microsoft.com/office/drawing/2014/main" id="{D092664B-27B7-4879-B2F3-EDF0994679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56375" y="4248150"/>
            <a:ext cx="131763" cy="3762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7173" name="Straight Arrow Connector 16">
            <a:extLst>
              <a:ext uri="{FF2B5EF4-FFF2-40B4-BE49-F238E27FC236}">
                <a16:creationId xmlns:a16="http://schemas.microsoft.com/office/drawing/2014/main" id="{BE98CA94-896C-47B1-BEE1-9C6AF0BD58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88138" y="4687888"/>
            <a:ext cx="117475" cy="3635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7174" name="Straight Arrow Connector 18">
            <a:extLst>
              <a:ext uri="{FF2B5EF4-FFF2-40B4-BE49-F238E27FC236}">
                <a16:creationId xmlns:a16="http://schemas.microsoft.com/office/drawing/2014/main" id="{6BBC8E01-188C-41D1-ABF3-01D130F185F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88150" y="5116513"/>
            <a:ext cx="36513" cy="4000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7175" name="Straight Arrow Connector 20">
            <a:extLst>
              <a:ext uri="{FF2B5EF4-FFF2-40B4-BE49-F238E27FC236}">
                <a16:creationId xmlns:a16="http://schemas.microsoft.com/office/drawing/2014/main" id="{086BF2A1-E93B-457F-A443-9455B6009FB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127750" y="5589588"/>
            <a:ext cx="619125" cy="42068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52A60B-3EB7-489B-A6E0-4165AADCB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391494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Dirija la manguera de freno por la abrazadera de la manguera ABS (DT131875 instalada en el chasis, sobre el radiador) que se muestra con la flecha rosa.</a:t>
                      </a:r>
                      <a:endParaRPr lang="es-ES" sz="1200" b="0" kern="1200" baseline="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 Dirija la manguera de freno como se muestra en la foto.</a:t>
                      </a: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400" name="TextBox 1">
            <a:extLst>
              <a:ext uri="{FF2B5EF4-FFF2-40B4-BE49-F238E27FC236}">
                <a16:creationId xmlns:a16="http://schemas.microsoft.com/office/drawing/2014/main" id="{BA14C753-0D34-4469-A082-48EF82169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  <a:latin typeface="+mn-lt"/>
              </a:rPr>
              <a:t>Manguera de Freno delantero: Direccionamiento del Cilindro Maestro a la Unidad ABS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8190" name="Picture 3">
            <a:extLst>
              <a:ext uri="{FF2B5EF4-FFF2-40B4-BE49-F238E27FC236}">
                <a16:creationId xmlns:a16="http://schemas.microsoft.com/office/drawing/2014/main" id="{315A764E-60E5-4FCF-A1E1-0E8F559DA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7"/>
          <a:stretch>
            <a:fillRect/>
          </a:stretch>
        </p:blipFill>
        <p:spPr bwMode="auto">
          <a:xfrm>
            <a:off x="4567238" y="942975"/>
            <a:ext cx="3951287" cy="2532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91" name="Down Arrow 15">
            <a:extLst>
              <a:ext uri="{FF2B5EF4-FFF2-40B4-BE49-F238E27FC236}">
                <a16:creationId xmlns:a16="http://schemas.microsoft.com/office/drawing/2014/main" id="{EEA41EE1-80DB-49DC-9491-0D58682F7623}"/>
              </a:ext>
            </a:extLst>
          </p:cNvPr>
          <p:cNvSpPr>
            <a:spLocks noChangeArrowheads="1"/>
          </p:cNvSpPr>
          <p:nvPr/>
        </p:nvSpPr>
        <p:spPr bwMode="auto">
          <a:xfrm rot="-3374868">
            <a:off x="5417343" y="2574132"/>
            <a:ext cx="258763" cy="273050"/>
          </a:xfrm>
          <a:prstGeom prst="downArrow">
            <a:avLst>
              <a:gd name="adj1" fmla="val 50000"/>
              <a:gd name="adj2" fmla="val 50123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78192" name="Straight Arrow Connector 17">
            <a:extLst>
              <a:ext uri="{FF2B5EF4-FFF2-40B4-BE49-F238E27FC236}">
                <a16:creationId xmlns:a16="http://schemas.microsoft.com/office/drawing/2014/main" id="{F1040DE2-F7ED-4514-B712-C3C7D58703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62913" y="990600"/>
            <a:ext cx="20637" cy="2540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8193" name="Picture 5">
            <a:extLst>
              <a:ext uri="{FF2B5EF4-FFF2-40B4-BE49-F238E27FC236}">
                <a16:creationId xmlns:a16="http://schemas.microsoft.com/office/drawing/2014/main" id="{7E321998-1994-48B8-872F-8D6BEC603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3" b="-2"/>
          <a:stretch>
            <a:fillRect/>
          </a:stretch>
        </p:blipFill>
        <p:spPr bwMode="auto">
          <a:xfrm>
            <a:off x="4567238" y="3636963"/>
            <a:ext cx="3962400" cy="245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8194" name="Straight Arrow Connector 19">
            <a:extLst>
              <a:ext uri="{FF2B5EF4-FFF2-40B4-BE49-F238E27FC236}">
                <a16:creationId xmlns:a16="http://schemas.microsoft.com/office/drawing/2014/main" id="{91C5EC8D-94F2-4A63-B57A-5347A11C46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56488" y="4254500"/>
            <a:ext cx="131762" cy="3762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D1C056E-FE53-44AC-AE94-FA28CF5A1C96}"/>
              </a:ext>
            </a:extLst>
          </p:cNvPr>
          <p:cNvSpPr txBox="1"/>
          <p:nvPr/>
        </p:nvSpPr>
        <p:spPr>
          <a:xfrm>
            <a:off x="4757738" y="4630738"/>
            <a:ext cx="725002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rgbClr val="0000FF"/>
                </a:solidFill>
                <a:cs typeface="+mn-cs"/>
              </a:rPr>
              <a:t>Entrada</a:t>
            </a:r>
          </a:p>
        </p:txBody>
      </p:sp>
      <p:cxnSp>
        <p:nvCxnSpPr>
          <p:cNvPr id="178196" name="Straight Arrow Connector 22">
            <a:extLst>
              <a:ext uri="{FF2B5EF4-FFF2-40B4-BE49-F238E27FC236}">
                <a16:creationId xmlns:a16="http://schemas.microsoft.com/office/drawing/2014/main" id="{20AAF362-2CD0-47B4-9B41-2F1C1276619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97463" y="4367213"/>
            <a:ext cx="608012" cy="2635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197" name="Straight Arrow Connector 23">
            <a:extLst>
              <a:ext uri="{FF2B5EF4-FFF2-40B4-BE49-F238E27FC236}">
                <a16:creationId xmlns:a16="http://schemas.microsoft.com/office/drawing/2014/main" id="{711E046E-AD84-4A39-BAAD-BD0BA370EEB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899400" y="1339850"/>
            <a:ext cx="163513" cy="3556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198" name="Straight Arrow Connector 24">
            <a:extLst>
              <a:ext uri="{FF2B5EF4-FFF2-40B4-BE49-F238E27FC236}">
                <a16:creationId xmlns:a16="http://schemas.microsoft.com/office/drawing/2014/main" id="{9BB36792-393B-41CF-A68E-4B7259C7D8D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99350" y="1739900"/>
            <a:ext cx="361950" cy="2794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199" name="Straight Arrow Connector 26">
            <a:extLst>
              <a:ext uri="{FF2B5EF4-FFF2-40B4-BE49-F238E27FC236}">
                <a16:creationId xmlns:a16="http://schemas.microsoft.com/office/drawing/2014/main" id="{E25A46FB-FEFA-446C-BBF6-7321A99CCE0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981700" y="2051050"/>
            <a:ext cx="1474788" cy="7493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200" name="Straight Arrow Connector 29">
            <a:extLst>
              <a:ext uri="{FF2B5EF4-FFF2-40B4-BE49-F238E27FC236}">
                <a16:creationId xmlns:a16="http://schemas.microsoft.com/office/drawing/2014/main" id="{26EC908C-0E37-400D-BA7A-FD5DED6C58D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283325" y="5848350"/>
            <a:ext cx="230188" cy="7461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201" name="Straight Arrow Connector 31">
            <a:extLst>
              <a:ext uri="{FF2B5EF4-FFF2-40B4-BE49-F238E27FC236}">
                <a16:creationId xmlns:a16="http://schemas.microsoft.com/office/drawing/2014/main" id="{5157D137-AF9F-4FBA-BC57-6ED6D27B22F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326188" y="5187950"/>
            <a:ext cx="6350" cy="5937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202" name="Straight Arrow Connector 34">
            <a:extLst>
              <a:ext uri="{FF2B5EF4-FFF2-40B4-BE49-F238E27FC236}">
                <a16:creationId xmlns:a16="http://schemas.microsoft.com/office/drawing/2014/main" id="{B95072F3-F696-42B5-B169-72E17A77E79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868988" y="4422775"/>
            <a:ext cx="444500" cy="72548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0E415FB-72F4-441F-A488-06C170F2D6EA}"/>
              </a:ext>
            </a:extLst>
          </p:cNvPr>
          <p:cNvSpPr txBox="1"/>
          <p:nvPr/>
        </p:nvSpPr>
        <p:spPr>
          <a:xfrm>
            <a:off x="5868988" y="1906588"/>
            <a:ext cx="94773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 err="1">
                <a:solidFill>
                  <a:srgbClr val="0000FF"/>
                </a:solidFill>
                <a:cs typeface="+mn-cs"/>
              </a:rPr>
              <a:t>Manguera</a:t>
            </a:r>
            <a:r>
              <a:rPr lang="en-IN" sz="1000" dirty="0">
                <a:solidFill>
                  <a:srgbClr val="0000FF"/>
                </a:solidFill>
                <a:cs typeface="+mn-cs"/>
              </a:rPr>
              <a:t> de </a:t>
            </a:r>
            <a:r>
              <a:rPr lang="en-IN" sz="1000" dirty="0" err="1">
                <a:solidFill>
                  <a:srgbClr val="0000FF"/>
                </a:solidFill>
                <a:cs typeface="+mn-cs"/>
              </a:rPr>
              <a:t>freno</a:t>
            </a:r>
            <a:endParaRPr lang="en-IN" sz="1000" dirty="0">
              <a:solidFill>
                <a:srgbClr val="0000FF"/>
              </a:solidFill>
              <a:cs typeface="+mn-cs"/>
            </a:endParaRPr>
          </a:p>
        </p:txBody>
      </p:sp>
      <p:cxnSp>
        <p:nvCxnSpPr>
          <p:cNvPr id="178204" name="Straight Arrow Connector 22">
            <a:extLst>
              <a:ext uri="{FF2B5EF4-FFF2-40B4-BE49-F238E27FC236}">
                <a16:creationId xmlns:a16="http://schemas.microsoft.com/office/drawing/2014/main" id="{4DF2A228-24C7-430A-99C8-339C7E043BFD}"/>
              </a:ext>
            </a:extLst>
          </p:cNvPr>
          <p:cNvCxnSpPr>
            <a:cxnSpLocks noChangeShapeType="1"/>
            <a:stCxn id="17" idx="2"/>
          </p:cNvCxnSpPr>
          <p:nvPr/>
        </p:nvCxnSpPr>
        <p:spPr bwMode="auto">
          <a:xfrm flipH="1">
            <a:off x="5970588" y="2306698"/>
            <a:ext cx="372269" cy="36189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205E28B-AF4E-42B3-B2ED-86DA62DC34B4}"/>
              </a:ext>
            </a:extLst>
          </p:cNvPr>
          <p:cNvSpPr txBox="1"/>
          <p:nvPr/>
        </p:nvSpPr>
        <p:spPr>
          <a:xfrm>
            <a:off x="4622800" y="3106738"/>
            <a:ext cx="123825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rgbClr val="0000FF"/>
                </a:solidFill>
                <a:cs typeface="+mn-cs"/>
              </a:rPr>
              <a:t>Cable del </a:t>
            </a:r>
            <a:r>
              <a:rPr lang="en-IN" sz="1000" dirty="0" err="1">
                <a:solidFill>
                  <a:srgbClr val="0000FF"/>
                </a:solidFill>
                <a:cs typeface="+mn-cs"/>
              </a:rPr>
              <a:t>acelerador</a:t>
            </a:r>
            <a:endParaRPr lang="en-IN" sz="1000" dirty="0">
              <a:solidFill>
                <a:srgbClr val="0000FF"/>
              </a:solidFill>
              <a:cs typeface="+mn-cs"/>
            </a:endParaRPr>
          </a:p>
        </p:txBody>
      </p:sp>
      <p:cxnSp>
        <p:nvCxnSpPr>
          <p:cNvPr id="178206" name="Straight Arrow Connector 22">
            <a:extLst>
              <a:ext uri="{FF2B5EF4-FFF2-40B4-BE49-F238E27FC236}">
                <a16:creationId xmlns:a16="http://schemas.microsoft.com/office/drawing/2014/main" id="{652090FE-5B84-41BB-A6C5-F04CC9F6CC6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76863" y="2797175"/>
            <a:ext cx="368300" cy="3016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1AF7C9-E7B2-4E4F-B628-1460917DE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619279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Dirija la manguera de freno desde la unidad ABS como se muestra en la foto.</a:t>
                      </a:r>
                      <a:endParaRPr lang="es-ES" sz="1200" b="0" kern="1200" baseline="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 Sujete la manguera de freno al alerón del velocímetro con la abrazadera (JD402217) como se muestra en el círculo rosa.</a:t>
                      </a: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400" name="TextBox 1">
            <a:extLst>
              <a:ext uri="{FF2B5EF4-FFF2-40B4-BE49-F238E27FC236}">
                <a16:creationId xmlns:a16="http://schemas.microsoft.com/office/drawing/2014/main" id="{EB581032-52B9-4110-BD6B-82A0219C3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</a:rPr>
              <a:t>Manguera de Freno delantero: Direccionamiento de la Unidad </a:t>
            </a:r>
            <a:r>
              <a:rPr lang="en-US" altLang="en-US" b="1" dirty="0">
                <a:solidFill>
                  <a:schemeClr val="bg1"/>
                </a:solidFill>
                <a:latin typeface="+mj-lt"/>
              </a:rPr>
              <a:t>ABS a la Pinza de </a:t>
            </a:r>
            <a:r>
              <a:rPr lang="en-US" altLang="en-US" b="1" dirty="0" err="1">
                <a:solidFill>
                  <a:schemeClr val="bg1"/>
                </a:solidFill>
                <a:latin typeface="+mj-lt"/>
              </a:rPr>
              <a:t>freno</a:t>
            </a:r>
            <a:endParaRPr lang="en-US" alt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9214" name="Picture 2">
            <a:extLst>
              <a:ext uri="{FF2B5EF4-FFF2-40B4-BE49-F238E27FC236}">
                <a16:creationId xmlns:a16="http://schemas.microsoft.com/office/drawing/2014/main" id="{E5DB19BE-9360-475E-B01B-BEB73B207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36720" r="16800" b="4626"/>
          <a:stretch>
            <a:fillRect/>
          </a:stretch>
        </p:blipFill>
        <p:spPr bwMode="auto">
          <a:xfrm>
            <a:off x="4495800" y="941388"/>
            <a:ext cx="4090988" cy="254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9DCC44-8A6F-4B99-A8C1-61033BEBDF9F}"/>
              </a:ext>
            </a:extLst>
          </p:cNvPr>
          <p:cNvSpPr txBox="1"/>
          <p:nvPr/>
        </p:nvSpPr>
        <p:spPr>
          <a:xfrm>
            <a:off x="5103813" y="2898775"/>
            <a:ext cx="590550" cy="246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rgbClr val="0000FF"/>
                </a:solidFill>
                <a:cs typeface="+mn-cs"/>
              </a:rPr>
              <a:t>Salida</a:t>
            </a:r>
          </a:p>
        </p:txBody>
      </p:sp>
      <p:cxnSp>
        <p:nvCxnSpPr>
          <p:cNvPr id="179216" name="Straight Arrow Connector 25">
            <a:extLst>
              <a:ext uri="{FF2B5EF4-FFF2-40B4-BE49-F238E27FC236}">
                <a16:creationId xmlns:a16="http://schemas.microsoft.com/office/drawing/2014/main" id="{8303F350-C1E0-4DC0-AAF4-686A9A85A20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43538" y="2128838"/>
            <a:ext cx="111125" cy="7699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217" name="Straight Arrow Connector 27">
            <a:extLst>
              <a:ext uri="{FF2B5EF4-FFF2-40B4-BE49-F238E27FC236}">
                <a16:creationId xmlns:a16="http://schemas.microsoft.com/office/drawing/2014/main" id="{1F844FEB-3228-4613-93F6-9851FCC495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05463" y="2443163"/>
            <a:ext cx="414337" cy="1095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9218" name="Picture 6">
            <a:extLst>
              <a:ext uri="{FF2B5EF4-FFF2-40B4-BE49-F238E27FC236}">
                <a16:creationId xmlns:a16="http://schemas.microsoft.com/office/drawing/2014/main" id="{5E04A450-6503-4CFA-954D-CAB72A0DB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23441" r="12650" b="4626"/>
          <a:stretch>
            <a:fillRect/>
          </a:stretch>
        </p:blipFill>
        <p:spPr bwMode="auto">
          <a:xfrm>
            <a:off x="4495800" y="3594100"/>
            <a:ext cx="4102100" cy="251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19" name="Oval 28">
            <a:extLst>
              <a:ext uri="{FF2B5EF4-FFF2-40B4-BE49-F238E27FC236}">
                <a16:creationId xmlns:a16="http://schemas.microsoft.com/office/drawing/2014/main" id="{C310807C-71DF-4BEA-BEBB-4B06E84E4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4835525"/>
            <a:ext cx="1001713" cy="801688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79220" name="Straight Arrow Connector 30">
            <a:extLst>
              <a:ext uri="{FF2B5EF4-FFF2-40B4-BE49-F238E27FC236}">
                <a16:creationId xmlns:a16="http://schemas.microsoft.com/office/drawing/2014/main" id="{39CAEEC6-1D6F-43C8-AC55-9774D5932BA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70600" y="2120900"/>
            <a:ext cx="793750" cy="3937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221" name="Straight Arrow Connector 32">
            <a:extLst>
              <a:ext uri="{FF2B5EF4-FFF2-40B4-BE49-F238E27FC236}">
                <a16:creationId xmlns:a16="http://schemas.microsoft.com/office/drawing/2014/main" id="{E5A7A19E-5E15-419E-B02F-59964A7BF35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877050" y="1492250"/>
            <a:ext cx="774700" cy="61118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222" name="Straight Arrow Connector 33">
            <a:extLst>
              <a:ext uri="{FF2B5EF4-FFF2-40B4-BE49-F238E27FC236}">
                <a16:creationId xmlns:a16="http://schemas.microsoft.com/office/drawing/2014/main" id="{2322F4DF-307B-42D7-AD75-1318A52FF18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691438" y="1416050"/>
            <a:ext cx="233362" cy="714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223" name="Straight Arrow Connector 35">
            <a:extLst>
              <a:ext uri="{FF2B5EF4-FFF2-40B4-BE49-F238E27FC236}">
                <a16:creationId xmlns:a16="http://schemas.microsoft.com/office/drawing/2014/main" id="{896FC8C7-84A2-4538-B64E-B37020F8427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24563" y="4210050"/>
            <a:ext cx="522287" cy="2444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224" name="Straight Arrow Connector 36">
            <a:extLst>
              <a:ext uri="{FF2B5EF4-FFF2-40B4-BE49-F238E27FC236}">
                <a16:creationId xmlns:a16="http://schemas.microsoft.com/office/drawing/2014/main" id="{F8D6A449-D56C-41F6-8033-2C9172543E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02413" y="4210050"/>
            <a:ext cx="293687" cy="444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225" name="Straight Arrow Connector 38">
            <a:extLst>
              <a:ext uri="{FF2B5EF4-FFF2-40B4-BE49-F238E27FC236}">
                <a16:creationId xmlns:a16="http://schemas.microsoft.com/office/drawing/2014/main" id="{273694C2-FF78-4F0C-9F49-C19B627006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15150" y="4284663"/>
            <a:ext cx="234950" cy="23018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226" name="Straight Arrow Connector 40">
            <a:extLst>
              <a:ext uri="{FF2B5EF4-FFF2-40B4-BE49-F238E27FC236}">
                <a16:creationId xmlns:a16="http://schemas.microsoft.com/office/drawing/2014/main" id="{5E779803-7076-473D-BE8A-EB58095A7A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65975" y="4554538"/>
            <a:ext cx="155575" cy="26511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227" name="Straight Arrow Connector 42">
            <a:extLst>
              <a:ext uri="{FF2B5EF4-FFF2-40B4-BE49-F238E27FC236}">
                <a16:creationId xmlns:a16="http://schemas.microsoft.com/office/drawing/2014/main" id="{E494BF4D-A240-41D3-BA4F-6054378C13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45363" y="4970463"/>
            <a:ext cx="185737" cy="6175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228" name="Straight Arrow Connector 44">
            <a:extLst>
              <a:ext uri="{FF2B5EF4-FFF2-40B4-BE49-F238E27FC236}">
                <a16:creationId xmlns:a16="http://schemas.microsoft.com/office/drawing/2014/main" id="{41AED677-FFA6-4E4C-A41F-C6155E963A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58088" y="5673725"/>
            <a:ext cx="11112" cy="2190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142293-365D-455F-917D-A25CD95FC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90848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Dirija la manguera de freno por la abrazadera de la manguera (JF113851) como se muestra con la flecha rosa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Dirija la manguera de freno como se muestra en la foto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0237" name="Picture 2">
            <a:extLst>
              <a:ext uri="{FF2B5EF4-FFF2-40B4-BE49-F238E27FC236}">
                <a16:creationId xmlns:a16="http://schemas.microsoft.com/office/drawing/2014/main" id="{F89784E7-66EB-4736-A4B5-D0789F778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/>
          <a:stretch>
            <a:fillRect/>
          </a:stretch>
        </p:blipFill>
        <p:spPr bwMode="auto">
          <a:xfrm>
            <a:off x="4724400" y="958850"/>
            <a:ext cx="3641725" cy="253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8" name="Down Arrow 8">
            <a:extLst>
              <a:ext uri="{FF2B5EF4-FFF2-40B4-BE49-F238E27FC236}">
                <a16:creationId xmlns:a16="http://schemas.microsoft.com/office/drawing/2014/main" id="{BB8F0409-70C9-40BE-B65C-1E0B7F0242F1}"/>
              </a:ext>
            </a:extLst>
          </p:cNvPr>
          <p:cNvSpPr>
            <a:spLocks noChangeArrowheads="1"/>
          </p:cNvSpPr>
          <p:nvPr/>
        </p:nvSpPr>
        <p:spPr bwMode="auto">
          <a:xfrm rot="3267993">
            <a:off x="6541294" y="1696244"/>
            <a:ext cx="258762" cy="273050"/>
          </a:xfrm>
          <a:prstGeom prst="downArrow">
            <a:avLst>
              <a:gd name="adj1" fmla="val 50000"/>
              <a:gd name="adj2" fmla="val 50123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80239" name="Straight Arrow Connector 9">
            <a:extLst>
              <a:ext uri="{FF2B5EF4-FFF2-40B4-BE49-F238E27FC236}">
                <a16:creationId xmlns:a16="http://schemas.microsoft.com/office/drawing/2014/main" id="{9F5FA858-2D6E-4439-8EE9-E96A9435B1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10250" y="1336675"/>
            <a:ext cx="255588" cy="2873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240" name="Straight Arrow Connector 12">
            <a:extLst>
              <a:ext uri="{FF2B5EF4-FFF2-40B4-BE49-F238E27FC236}">
                <a16:creationId xmlns:a16="http://schemas.microsoft.com/office/drawing/2014/main" id="{68129302-65BF-4BE4-AA40-AD59ED4DAE7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4413" y="1689100"/>
            <a:ext cx="257175" cy="2889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241" name="Straight Arrow Connector 13">
            <a:extLst>
              <a:ext uri="{FF2B5EF4-FFF2-40B4-BE49-F238E27FC236}">
                <a16:creationId xmlns:a16="http://schemas.microsoft.com/office/drawing/2014/main" id="{154D9E98-4D24-4A5D-990B-FD8BBB5B41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84938" y="2184400"/>
            <a:ext cx="93662" cy="1222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242" name="Straight Arrow Connector 15">
            <a:extLst>
              <a:ext uri="{FF2B5EF4-FFF2-40B4-BE49-F238E27FC236}">
                <a16:creationId xmlns:a16="http://schemas.microsoft.com/office/drawing/2014/main" id="{DFC7277D-3EF5-4E47-A5A4-53F22DB7EB4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45263" y="2411413"/>
            <a:ext cx="190500" cy="3524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243" name="Straight Arrow Connector 17">
            <a:extLst>
              <a:ext uri="{FF2B5EF4-FFF2-40B4-BE49-F238E27FC236}">
                <a16:creationId xmlns:a16="http://schemas.microsoft.com/office/drawing/2014/main" id="{3089AE58-8108-4200-A3B0-C0B236C125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35825" y="3016250"/>
            <a:ext cx="79375" cy="4222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0244" name="Picture 16">
            <a:extLst>
              <a:ext uri="{FF2B5EF4-FFF2-40B4-BE49-F238E27FC236}">
                <a16:creationId xmlns:a16="http://schemas.microsoft.com/office/drawing/2014/main" id="{6180BF53-56D5-4627-9CC8-8DCF755F7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r="20705"/>
          <a:stretch>
            <a:fillRect/>
          </a:stretch>
        </p:blipFill>
        <p:spPr bwMode="auto">
          <a:xfrm>
            <a:off x="5151438" y="3584575"/>
            <a:ext cx="3030537" cy="2528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245" name="Straight Arrow Connector 15">
            <a:extLst>
              <a:ext uri="{FF2B5EF4-FFF2-40B4-BE49-F238E27FC236}">
                <a16:creationId xmlns:a16="http://schemas.microsoft.com/office/drawing/2014/main" id="{2E560ADB-27FA-44D3-80FA-BE71DF9B0FE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881938" y="4448175"/>
            <a:ext cx="247650" cy="5238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246" name="Straight Arrow Connector 15">
            <a:extLst>
              <a:ext uri="{FF2B5EF4-FFF2-40B4-BE49-F238E27FC236}">
                <a16:creationId xmlns:a16="http://schemas.microsoft.com/office/drawing/2014/main" id="{3741AB04-4282-4405-B665-60FCE207764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372350" y="4205288"/>
            <a:ext cx="407988" cy="1873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247" name="Straight Arrow Connector 17">
            <a:extLst>
              <a:ext uri="{FF2B5EF4-FFF2-40B4-BE49-F238E27FC236}">
                <a16:creationId xmlns:a16="http://schemas.microsoft.com/office/drawing/2014/main" id="{27C0F4E5-609C-43C9-88B5-2830E1609B5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943725" y="4019550"/>
            <a:ext cx="428625" cy="1857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248" name="Straight Arrow Connector 19">
            <a:extLst>
              <a:ext uri="{FF2B5EF4-FFF2-40B4-BE49-F238E27FC236}">
                <a16:creationId xmlns:a16="http://schemas.microsoft.com/office/drawing/2014/main" id="{C9BF259A-325D-4A2C-852F-47958982755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48413" y="4025900"/>
            <a:ext cx="595312" cy="5556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249" name="Straight Arrow Connector 21">
            <a:extLst>
              <a:ext uri="{FF2B5EF4-FFF2-40B4-BE49-F238E27FC236}">
                <a16:creationId xmlns:a16="http://schemas.microsoft.com/office/drawing/2014/main" id="{2F840034-D2A0-4186-8916-535D01F2B1D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10175" y="4643438"/>
            <a:ext cx="552450" cy="100488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">
            <a:extLst>
              <a:ext uri="{FF2B5EF4-FFF2-40B4-BE49-F238E27FC236}">
                <a16:creationId xmlns:a16="http://schemas.microsoft.com/office/drawing/2014/main" id="{4D23BC2A-3C14-4034-89E0-843722B86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</a:rPr>
              <a:t>Manguera de Freno delantero: Direccionamiento de la Unidad </a:t>
            </a:r>
            <a:r>
              <a:rPr lang="en-US" altLang="en-US" b="1" dirty="0">
                <a:solidFill>
                  <a:schemeClr val="bg1"/>
                </a:solidFill>
              </a:rPr>
              <a:t>ABS a la Pinza de </a:t>
            </a:r>
            <a:r>
              <a:rPr lang="en-US" altLang="en-US" b="1" dirty="0" err="1">
                <a:solidFill>
                  <a:schemeClr val="bg1"/>
                </a:solidFill>
              </a:rPr>
              <a:t>freno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:a16="http://schemas.microsoft.com/office/drawing/2014/main" id="{B8E6FB24-410C-48BB-9858-EDA132CE8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613"/>
            <a:ext cx="6924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b="1">
                <a:solidFill>
                  <a:schemeClr val="bg1"/>
                </a:solidFill>
              </a:rPr>
              <a:t>Velocímetro principal: Indicadores</a:t>
            </a:r>
          </a:p>
        </p:txBody>
      </p:sp>
      <p:sp>
        <p:nvSpPr>
          <p:cNvPr id="23555" name="TextBox 2">
            <a:extLst>
              <a:ext uri="{FF2B5EF4-FFF2-40B4-BE49-F238E27FC236}">
                <a16:creationId xmlns:a16="http://schemas.microsoft.com/office/drawing/2014/main" id="{BA5FCE92-65DC-43E3-8475-DE5482A9E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871538"/>
            <a:ext cx="8499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200" b="1" u="sng"/>
              <a:t>Indicadores de ALERTA</a:t>
            </a:r>
            <a:endParaRPr lang="es-ES" altLang="en-US" sz="12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C00483A-08F5-480E-AD49-E476485B6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01247"/>
              </p:ext>
            </p:extLst>
          </p:nvPr>
        </p:nvGraphicFramePr>
        <p:xfrm>
          <a:off x="174625" y="1206500"/>
          <a:ext cx="8499475" cy="5593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36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49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917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Nº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Indicador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Símbolo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Color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Descripción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96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ABS 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noProof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Amarillo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Encendido: Velocidad &lt; a 5km/h o mal funcionamento ABS</a:t>
                      </a:r>
                    </a:p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Apagado: Velocidad &gt; a 5 km/h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96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Luz alta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Azul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noProof="0" dirty="0">
                          <a:solidFill>
                            <a:schemeClr val="tx1"/>
                          </a:solidFill>
                        </a:rPr>
                        <a:t>Encendido: El motor encendido con a) </a:t>
                      </a:r>
                      <a:r>
                        <a:rPr lang="es-ES" sz="1100" noProof="0" dirty="0" err="1">
                          <a:solidFill>
                            <a:schemeClr val="tx1"/>
                          </a:solidFill>
                        </a:rPr>
                        <a:t>Int</a:t>
                      </a:r>
                      <a:r>
                        <a:rPr lang="es-ES" sz="1100" noProof="0" dirty="0">
                          <a:solidFill>
                            <a:schemeClr val="tx1"/>
                          </a:solidFill>
                        </a:rPr>
                        <a:t>. de luces apagado b) </a:t>
                      </a:r>
                      <a:r>
                        <a:rPr lang="es-ES" sz="1100" noProof="0" dirty="0" err="1">
                          <a:solidFill>
                            <a:schemeClr val="tx1"/>
                          </a:solidFill>
                        </a:rPr>
                        <a:t>Int</a:t>
                      </a:r>
                      <a:r>
                        <a:rPr lang="es-ES" sz="1100" noProof="0" dirty="0">
                          <a:solidFill>
                            <a:schemeClr val="tx1"/>
                          </a:solidFill>
                        </a:rPr>
                        <a:t>. de luces encendido, luz alta o pase encendidas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17"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Neutro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Verde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Encendido: el vehículo está en neutro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17"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Mal funcionamiento (MIL)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Amarillo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Encendido: Mal funcionamiento del EMS-ECU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17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Direccionales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Verde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Parpadea al activar las direccionales izquierdas o derechas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96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Alerta general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noProof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Ámbar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Permanece encendido si hay 1 mensaje de alerta </a:t>
                      </a:r>
                    </a:p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Parpadea si hay más de 1 mensaje de alerta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05858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Limitador RPM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Ámbar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Odómetro &lt;=2000km parpadea si </a:t>
                      </a:r>
                    </a:p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6700&lt;=RPM&lt;7000, encendido continuo si RPM&gt;=7000</a:t>
                      </a:r>
                    </a:p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Odómetro &gt;2001km parpadea si 9200&lt;=RPM&lt;9500,</a:t>
                      </a:r>
                    </a:p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encendido continuo si RPM&gt;=9500. A 10300 RPM, la ECU corta el suministro al inyector de combustible.</a:t>
                      </a:r>
                    </a:p>
                  </a:txBody>
                  <a:tcPr marL="91439" marR="91439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2">
                <a:tc>
                  <a:txBody>
                    <a:bodyPr/>
                    <a:lstStyle/>
                    <a:p>
                      <a:r>
                        <a:rPr lang="es-ES" sz="1200" b="0" noProof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91439" marR="91439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Iluminación</a:t>
                      </a:r>
                    </a:p>
                  </a:txBody>
                  <a:tcPr marL="91439" marR="91439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Blanco</a:t>
                      </a:r>
                    </a:p>
                  </a:txBody>
                  <a:tcPr marL="91439" marR="91439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Encendido: cuando la cerradura está en ON. La</a:t>
                      </a:r>
                    </a:p>
                    <a:p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intensidad de la luz cambia con la iluminación ambiental.</a:t>
                      </a:r>
                    </a:p>
                  </a:txBody>
                  <a:tcPr marL="91439" marR="91439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05861"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91439" marR="91439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Bajo nivel de combustible</a:t>
                      </a:r>
                    </a:p>
                  </a:txBody>
                  <a:tcPr marL="91439" marR="91439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noProof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LCD</a:t>
                      </a:r>
                    </a:p>
                  </a:txBody>
                  <a:tcPr marL="91439" marR="91439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1 Barra de combustible: </a:t>
                      </a: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Barra 1 encendida y parpadea el símbolo del nivel de combustible.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Barra de combustible inferior a 1: </a:t>
                      </a: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Barra 1 y símbolo del nivel parpadean simultáneamente.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2 Barras de combustible: </a:t>
                      </a: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Símbolo del nivel de combustible permanece encendido.</a:t>
                      </a:r>
                    </a:p>
                  </a:txBody>
                  <a:tcPr marL="91439" marR="91439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3624" name="Picture 5">
            <a:extLst>
              <a:ext uri="{FF2B5EF4-FFF2-40B4-BE49-F238E27FC236}">
                <a16:creationId xmlns:a16="http://schemas.microsoft.com/office/drawing/2014/main" id="{E66282E1-9323-41C4-8D8F-0CA04143C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9" t="44197" r="41768" b="40625"/>
          <a:stretch>
            <a:fillRect/>
          </a:stretch>
        </p:blipFill>
        <p:spPr bwMode="auto">
          <a:xfrm>
            <a:off x="2624138" y="1631950"/>
            <a:ext cx="446087" cy="34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25" name="Picture 6">
            <a:extLst>
              <a:ext uri="{FF2B5EF4-FFF2-40B4-BE49-F238E27FC236}">
                <a16:creationId xmlns:a16="http://schemas.microsoft.com/office/drawing/2014/main" id="{60E63831-1A9E-4242-8669-7607128A0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2068513"/>
            <a:ext cx="698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26" name="Picture 7">
            <a:extLst>
              <a:ext uri="{FF2B5EF4-FFF2-40B4-BE49-F238E27FC236}">
                <a16:creationId xmlns:a16="http://schemas.microsoft.com/office/drawing/2014/main" id="{48CEB99E-8E21-48BD-ADB8-066B8B1DF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0" t="61304" r="43588" b="20177"/>
          <a:stretch>
            <a:fillRect/>
          </a:stretch>
        </p:blipFill>
        <p:spPr bwMode="auto">
          <a:xfrm>
            <a:off x="2716213" y="2516188"/>
            <a:ext cx="280987" cy="334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27" name="Picture 8">
            <a:extLst>
              <a:ext uri="{FF2B5EF4-FFF2-40B4-BE49-F238E27FC236}">
                <a16:creationId xmlns:a16="http://schemas.microsoft.com/office/drawing/2014/main" id="{BCAFDA40-091E-4789-826E-3AD6756EC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3" t="60049" r="40704" b="26012"/>
          <a:stretch>
            <a:fillRect/>
          </a:stretch>
        </p:blipFill>
        <p:spPr bwMode="auto">
          <a:xfrm>
            <a:off x="2646363" y="2903538"/>
            <a:ext cx="477837" cy="29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28" name="Picture 9">
            <a:extLst>
              <a:ext uri="{FF2B5EF4-FFF2-40B4-BE49-F238E27FC236}">
                <a16:creationId xmlns:a16="http://schemas.microsoft.com/office/drawing/2014/main" id="{403241FF-BE49-46E7-81F4-3174FFC60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5" t="56219" r="40231" b="29385"/>
          <a:stretch>
            <a:fillRect/>
          </a:stretch>
        </p:blipFill>
        <p:spPr bwMode="auto">
          <a:xfrm>
            <a:off x="2624138" y="3353105"/>
            <a:ext cx="500062" cy="29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29" name="Picture 12">
            <a:extLst>
              <a:ext uri="{FF2B5EF4-FFF2-40B4-BE49-F238E27FC236}">
                <a16:creationId xmlns:a16="http://schemas.microsoft.com/office/drawing/2014/main" id="{DD8EEC6E-EF5B-49C8-89A6-C4434F1E43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t="52589" r="46938" b="43372"/>
          <a:stretch>
            <a:fillRect/>
          </a:stretch>
        </p:blipFill>
        <p:spPr bwMode="auto">
          <a:xfrm>
            <a:off x="2625725" y="3715055"/>
            <a:ext cx="5143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30" name="Picture 13">
            <a:extLst>
              <a:ext uri="{FF2B5EF4-FFF2-40B4-BE49-F238E27FC236}">
                <a16:creationId xmlns:a16="http://schemas.microsoft.com/office/drawing/2014/main" id="{F7D71AE0-2FC0-427C-BF6C-F543562254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8" t="50853" r="41504" b="43333"/>
          <a:stretch>
            <a:fillRect/>
          </a:stretch>
        </p:blipFill>
        <p:spPr bwMode="auto">
          <a:xfrm>
            <a:off x="2598738" y="4221467"/>
            <a:ext cx="7000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31" name="Picture 10">
            <a:extLst>
              <a:ext uri="{FF2B5EF4-FFF2-40B4-BE49-F238E27FC236}">
                <a16:creationId xmlns:a16="http://schemas.microsoft.com/office/drawing/2014/main" id="{5108270A-196C-444C-B401-B6C814C920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5732767"/>
            <a:ext cx="5476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2CC4927-83E0-4920-A25E-0799E7C2C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959417"/>
              </p:ext>
            </p:extLst>
          </p:nvPr>
        </p:nvGraphicFramePr>
        <p:xfrm>
          <a:off x="230188" y="909638"/>
          <a:ext cx="8591550" cy="26257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Dirija la manguera de freno como se muestra en la foto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Abrazadera (JD402217)- 1 Und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1258" name="Picture 3">
            <a:extLst>
              <a:ext uri="{FF2B5EF4-FFF2-40B4-BE49-F238E27FC236}">
                <a16:creationId xmlns:a16="http://schemas.microsoft.com/office/drawing/2014/main" id="{BB407836-6ED9-42BD-BE0F-2E6A10F33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955675"/>
            <a:ext cx="3367087" cy="2524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1259" name="Straight Arrow Connector 22">
            <a:extLst>
              <a:ext uri="{FF2B5EF4-FFF2-40B4-BE49-F238E27FC236}">
                <a16:creationId xmlns:a16="http://schemas.microsoft.com/office/drawing/2014/main" id="{2B84E9D5-9390-4BB3-B5D5-CDDF92FB88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67513" y="1303338"/>
            <a:ext cx="9525" cy="3143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260" name="Straight Arrow Connector 22">
            <a:extLst>
              <a:ext uri="{FF2B5EF4-FFF2-40B4-BE49-F238E27FC236}">
                <a16:creationId xmlns:a16="http://schemas.microsoft.com/office/drawing/2014/main" id="{ED169767-5582-4E3E-80D6-BBC2B25213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97675" y="1636713"/>
            <a:ext cx="180975" cy="2825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261" name="Straight Arrow Connector 22">
            <a:extLst>
              <a:ext uri="{FF2B5EF4-FFF2-40B4-BE49-F238E27FC236}">
                <a16:creationId xmlns:a16="http://schemas.microsoft.com/office/drawing/2014/main" id="{35677537-1C4C-463F-8026-AC35D6DDDD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00875" y="1955800"/>
            <a:ext cx="149225" cy="3254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262" name="Straight Arrow Connector 22">
            <a:extLst>
              <a:ext uri="{FF2B5EF4-FFF2-40B4-BE49-F238E27FC236}">
                <a16:creationId xmlns:a16="http://schemas.microsoft.com/office/drawing/2014/main" id="{97696F50-D3EA-4BAC-9FB5-D54B09256C6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99300" y="2339975"/>
            <a:ext cx="55563" cy="2476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263" name="Straight Arrow Connector 22">
            <a:extLst>
              <a:ext uri="{FF2B5EF4-FFF2-40B4-BE49-F238E27FC236}">
                <a16:creationId xmlns:a16="http://schemas.microsoft.com/office/drawing/2014/main" id="{C5BDECD2-0B36-463B-91C7-AAF6CFEBC89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51613" y="2622550"/>
            <a:ext cx="523875" cy="2413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1">
            <a:extLst>
              <a:ext uri="{FF2B5EF4-FFF2-40B4-BE49-F238E27FC236}">
                <a16:creationId xmlns:a16="http://schemas.microsoft.com/office/drawing/2014/main" id="{47C56E65-7531-438F-A63A-6CE7C488B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</a:rPr>
              <a:t>Manguera de Freno delantero: Direccionamiento de la Unidad </a:t>
            </a:r>
            <a:r>
              <a:rPr lang="en-US" altLang="en-US" b="1" dirty="0">
                <a:solidFill>
                  <a:schemeClr val="bg1"/>
                </a:solidFill>
              </a:rPr>
              <a:t>ABS a la Pinza de </a:t>
            </a:r>
            <a:r>
              <a:rPr lang="en-US" altLang="en-US" b="1" dirty="0" err="1">
                <a:solidFill>
                  <a:schemeClr val="bg1"/>
                </a:solidFill>
              </a:rPr>
              <a:t>freno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3BD609-750A-425D-ABEF-6723EA525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958593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 Sujete el cable del sensor de velocímetro a la horquilla con la abrazadera como se muestra en el círculo rosa.</a:t>
                      </a: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 Dirija el conector del sensor de velocidad por la abrazadera “W” (DT131878) (instalada en la manguera de freno) mostradas con las flechas rosas.</a:t>
                      </a: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2285" name="TextBox 1">
            <a:extLst>
              <a:ext uri="{FF2B5EF4-FFF2-40B4-BE49-F238E27FC236}">
                <a16:creationId xmlns:a16="http://schemas.microsoft.com/office/drawing/2014/main" id="{64E0CD50-4BF0-4409-9AF1-2A6A18FCF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4488"/>
            <a:ext cx="738011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s-ES" altLang="en-US" b="1" dirty="0">
                <a:solidFill>
                  <a:schemeClr val="bg1"/>
                </a:solidFill>
              </a:rPr>
              <a:t>Direccionamiento del Sensor de Velocidad Delantero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82286" name="Picture 3">
            <a:extLst>
              <a:ext uri="{FF2B5EF4-FFF2-40B4-BE49-F238E27FC236}">
                <a16:creationId xmlns:a16="http://schemas.microsoft.com/office/drawing/2014/main" id="{971AAAB1-022B-4097-A3AB-37C65FCA1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15694" r="5180" b="14587"/>
          <a:stretch>
            <a:fillRect/>
          </a:stretch>
        </p:blipFill>
        <p:spPr bwMode="auto">
          <a:xfrm>
            <a:off x="4495800" y="949325"/>
            <a:ext cx="3989388" cy="251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87" name="Oval 9">
            <a:extLst>
              <a:ext uri="{FF2B5EF4-FFF2-40B4-BE49-F238E27FC236}">
                <a16:creationId xmlns:a16="http://schemas.microsoft.com/office/drawing/2014/main" id="{CE9C3408-7951-4070-94D2-6E9DC8A53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25" y="1498600"/>
            <a:ext cx="1063625" cy="868363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82288" name="Straight Arrow Connector 22">
            <a:extLst>
              <a:ext uri="{FF2B5EF4-FFF2-40B4-BE49-F238E27FC236}">
                <a16:creationId xmlns:a16="http://schemas.microsoft.com/office/drawing/2014/main" id="{0B82639A-0DA4-48C4-8625-59D5AE43C52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475288" y="2344738"/>
            <a:ext cx="12700" cy="4143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83AD0-3D56-4AF8-82F0-AD7AFF8863EB}"/>
              </a:ext>
            </a:extLst>
          </p:cNvPr>
          <p:cNvSpPr txBox="1"/>
          <p:nvPr/>
        </p:nvSpPr>
        <p:spPr>
          <a:xfrm>
            <a:off x="4488201" y="3118884"/>
            <a:ext cx="395922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900">
                <a:solidFill>
                  <a:srgbClr val="0000FF"/>
                </a:solidFill>
                <a:cs typeface="+mn-cs"/>
              </a:rPr>
              <a:t>Guardafango y protector de la horquilla izquierda retirados para dar claridad a la imágen</a:t>
            </a:r>
          </a:p>
        </p:txBody>
      </p:sp>
      <p:cxnSp>
        <p:nvCxnSpPr>
          <p:cNvPr id="182290" name="Straight Arrow Connector 22">
            <a:extLst>
              <a:ext uri="{FF2B5EF4-FFF2-40B4-BE49-F238E27FC236}">
                <a16:creationId xmlns:a16="http://schemas.microsoft.com/office/drawing/2014/main" id="{48070B24-277F-4A16-B045-3C1DA5FCA4C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87988" y="2093913"/>
            <a:ext cx="109537" cy="1524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2291" name="Straight Arrow Connector 22">
            <a:extLst>
              <a:ext uri="{FF2B5EF4-FFF2-40B4-BE49-F238E27FC236}">
                <a16:creationId xmlns:a16="http://schemas.microsoft.com/office/drawing/2014/main" id="{D5A02722-8D6C-48EB-AB6D-44893A5C82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42025" y="1801813"/>
            <a:ext cx="231775" cy="793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2292" name="Straight Arrow Connector 22">
            <a:extLst>
              <a:ext uri="{FF2B5EF4-FFF2-40B4-BE49-F238E27FC236}">
                <a16:creationId xmlns:a16="http://schemas.microsoft.com/office/drawing/2014/main" id="{7657BD2B-598F-473F-BA2D-E1FE14A255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37300" y="1825625"/>
            <a:ext cx="504825" cy="984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2293" name="Straight Arrow Connector 22">
            <a:extLst>
              <a:ext uri="{FF2B5EF4-FFF2-40B4-BE49-F238E27FC236}">
                <a16:creationId xmlns:a16="http://schemas.microsoft.com/office/drawing/2014/main" id="{28D4E92C-EB6C-4C37-9628-255A8DE3AF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96100" y="1962150"/>
            <a:ext cx="276225" cy="13811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2294" name="Straight Arrow Connector 22">
            <a:extLst>
              <a:ext uri="{FF2B5EF4-FFF2-40B4-BE49-F238E27FC236}">
                <a16:creationId xmlns:a16="http://schemas.microsoft.com/office/drawing/2014/main" id="{8A89E679-9C6B-4CC1-AC57-C703119F20C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73950" y="1414463"/>
            <a:ext cx="947738" cy="6175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2295" name="Picture 3">
            <a:extLst>
              <a:ext uri="{FF2B5EF4-FFF2-40B4-BE49-F238E27FC236}">
                <a16:creationId xmlns:a16="http://schemas.microsoft.com/office/drawing/2014/main" id="{480A8CF2-4519-4D73-B593-493A2774C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3581400"/>
            <a:ext cx="3395662" cy="2546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96" name="Down Arrow 5">
            <a:extLst>
              <a:ext uri="{FF2B5EF4-FFF2-40B4-BE49-F238E27FC236}">
                <a16:creationId xmlns:a16="http://schemas.microsoft.com/office/drawing/2014/main" id="{D5927FB4-F155-4740-8AE7-1373DB1FB892}"/>
              </a:ext>
            </a:extLst>
          </p:cNvPr>
          <p:cNvSpPr>
            <a:spLocks noChangeArrowheads="1"/>
          </p:cNvSpPr>
          <p:nvPr/>
        </p:nvSpPr>
        <p:spPr bwMode="auto">
          <a:xfrm rot="-3478035">
            <a:off x="6931025" y="4967288"/>
            <a:ext cx="260350" cy="273050"/>
          </a:xfrm>
          <a:prstGeom prst="downArrow">
            <a:avLst>
              <a:gd name="adj1" fmla="val 50000"/>
              <a:gd name="adj2" fmla="val 49817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82297" name="Down Arrow 5">
            <a:extLst>
              <a:ext uri="{FF2B5EF4-FFF2-40B4-BE49-F238E27FC236}">
                <a16:creationId xmlns:a16="http://schemas.microsoft.com/office/drawing/2014/main" id="{67183B61-4CDE-49EF-8063-4942FC38D65F}"/>
              </a:ext>
            </a:extLst>
          </p:cNvPr>
          <p:cNvSpPr>
            <a:spLocks noChangeArrowheads="1"/>
          </p:cNvSpPr>
          <p:nvPr/>
        </p:nvSpPr>
        <p:spPr bwMode="auto">
          <a:xfrm rot="-6911034">
            <a:off x="6875463" y="4564063"/>
            <a:ext cx="260350" cy="273050"/>
          </a:xfrm>
          <a:prstGeom prst="downArrow">
            <a:avLst>
              <a:gd name="adj1" fmla="val 50000"/>
              <a:gd name="adj2" fmla="val 49817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82298" name="Down Arrow 5">
            <a:extLst>
              <a:ext uri="{FF2B5EF4-FFF2-40B4-BE49-F238E27FC236}">
                <a16:creationId xmlns:a16="http://schemas.microsoft.com/office/drawing/2014/main" id="{19E315C0-8AD0-4C9F-B494-2E78E581985A}"/>
              </a:ext>
            </a:extLst>
          </p:cNvPr>
          <p:cNvSpPr>
            <a:spLocks noChangeArrowheads="1"/>
          </p:cNvSpPr>
          <p:nvPr/>
        </p:nvSpPr>
        <p:spPr bwMode="auto">
          <a:xfrm rot="-6911034">
            <a:off x="6596063" y="4025900"/>
            <a:ext cx="260350" cy="273050"/>
          </a:xfrm>
          <a:prstGeom prst="downArrow">
            <a:avLst>
              <a:gd name="adj1" fmla="val 50000"/>
              <a:gd name="adj2" fmla="val 49817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n-US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6F871-ADCB-4130-A64C-891667158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86492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 Dirija el cable del sensor de velocímetro por la ranura (como se muestra en la flecha rosa) provista en la abrazadera de la manguera de freno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 Dirija el cable del sensor de velocidad como se muestra en la foto y pase el cable a través de la ventada provista en el alerón del velocímetro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3309" name="Picture 2">
            <a:extLst>
              <a:ext uri="{FF2B5EF4-FFF2-40B4-BE49-F238E27FC236}">
                <a16:creationId xmlns:a16="http://schemas.microsoft.com/office/drawing/2014/main" id="{4990754C-1A17-4391-9DB2-23D0DDE10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3576638"/>
            <a:ext cx="3389312" cy="2541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10" name="Picture 4">
            <a:extLst>
              <a:ext uri="{FF2B5EF4-FFF2-40B4-BE49-F238E27FC236}">
                <a16:creationId xmlns:a16="http://schemas.microsoft.com/office/drawing/2014/main" id="{37D9FAA1-73AB-4E96-A6E7-AC9B71DF4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b="16800"/>
          <a:stretch>
            <a:fillRect/>
          </a:stretch>
        </p:blipFill>
        <p:spPr bwMode="auto">
          <a:xfrm>
            <a:off x="4608513" y="979488"/>
            <a:ext cx="3833812" cy="2479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11" name="Down Arrow 5">
            <a:extLst>
              <a:ext uri="{FF2B5EF4-FFF2-40B4-BE49-F238E27FC236}">
                <a16:creationId xmlns:a16="http://schemas.microsoft.com/office/drawing/2014/main" id="{3DA4F9D9-8F25-4294-A6F7-4EAD7441E9A6}"/>
              </a:ext>
            </a:extLst>
          </p:cNvPr>
          <p:cNvSpPr>
            <a:spLocks noChangeArrowheads="1"/>
          </p:cNvSpPr>
          <p:nvPr/>
        </p:nvSpPr>
        <p:spPr bwMode="auto">
          <a:xfrm rot="6660988">
            <a:off x="5784850" y="2068513"/>
            <a:ext cx="260350" cy="273050"/>
          </a:xfrm>
          <a:prstGeom prst="downArrow">
            <a:avLst>
              <a:gd name="adj1" fmla="val 50000"/>
              <a:gd name="adj2" fmla="val 49817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83312" name="Straight Arrow Connector 22">
            <a:extLst>
              <a:ext uri="{FF2B5EF4-FFF2-40B4-BE49-F238E27FC236}">
                <a16:creationId xmlns:a16="http://schemas.microsoft.com/office/drawing/2014/main" id="{56440ADF-FBF4-4456-9A3D-645C59CEDD0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76775" y="3108325"/>
            <a:ext cx="404813" cy="22066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13" name="Straight Arrow Connector 22">
            <a:extLst>
              <a:ext uri="{FF2B5EF4-FFF2-40B4-BE49-F238E27FC236}">
                <a16:creationId xmlns:a16="http://schemas.microsoft.com/office/drawing/2014/main" id="{D833A150-F3F3-4910-A455-FD7D651F354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181600" y="2655888"/>
            <a:ext cx="384175" cy="3937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14" name="Straight Arrow Connector 27">
            <a:extLst>
              <a:ext uri="{FF2B5EF4-FFF2-40B4-BE49-F238E27FC236}">
                <a16:creationId xmlns:a16="http://schemas.microsoft.com/office/drawing/2014/main" id="{84C680BD-E83B-496B-8B82-E6EA947DD76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21338" y="2298700"/>
            <a:ext cx="119062" cy="2889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15" name="Straight Arrow Connector 28">
            <a:extLst>
              <a:ext uri="{FF2B5EF4-FFF2-40B4-BE49-F238E27FC236}">
                <a16:creationId xmlns:a16="http://schemas.microsoft.com/office/drawing/2014/main" id="{057BED95-81D1-4610-96DF-5D338998BB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62638" y="1892300"/>
            <a:ext cx="252412" cy="12223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16" name="Straight Arrow Connector 29">
            <a:extLst>
              <a:ext uri="{FF2B5EF4-FFF2-40B4-BE49-F238E27FC236}">
                <a16:creationId xmlns:a16="http://schemas.microsoft.com/office/drawing/2014/main" id="{F550F1A2-824F-4C2C-868E-E0DFAB2247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35700" y="1987550"/>
            <a:ext cx="331788" cy="476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17" name="Straight Arrow Connector 30">
            <a:extLst>
              <a:ext uri="{FF2B5EF4-FFF2-40B4-BE49-F238E27FC236}">
                <a16:creationId xmlns:a16="http://schemas.microsoft.com/office/drawing/2014/main" id="{AC3A818D-2E6A-4F5B-A659-206820EF094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65775" y="5329238"/>
            <a:ext cx="223838" cy="31591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18" name="Straight Arrow Connector 31">
            <a:extLst>
              <a:ext uri="{FF2B5EF4-FFF2-40B4-BE49-F238E27FC236}">
                <a16:creationId xmlns:a16="http://schemas.microsoft.com/office/drawing/2014/main" id="{84B3FF86-21EC-4F58-8F2F-8CDE948C8EB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13425" y="4919663"/>
            <a:ext cx="346075" cy="4095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19" name="Straight Arrow Connector 33">
            <a:extLst>
              <a:ext uri="{FF2B5EF4-FFF2-40B4-BE49-F238E27FC236}">
                <a16:creationId xmlns:a16="http://schemas.microsoft.com/office/drawing/2014/main" id="{C948EEE3-71A0-4D21-AC34-27FA46B1954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88075" y="4465638"/>
            <a:ext cx="263525" cy="4476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3320" name="TextBox 1">
            <a:extLst>
              <a:ext uri="{FF2B5EF4-FFF2-40B4-BE49-F238E27FC236}">
                <a16:creationId xmlns:a16="http://schemas.microsoft.com/office/drawing/2014/main" id="{169226AC-EFA4-4847-8310-03402258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4488"/>
            <a:ext cx="677295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s-ES" altLang="en-US" b="1" dirty="0">
                <a:solidFill>
                  <a:schemeClr val="bg1"/>
                </a:solidFill>
              </a:rPr>
              <a:t>Direccionamiento del Sensor de Velocidad Delantero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0FD424-67AA-4F4E-A537-B73BE2780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701637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81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 Saque el cable del sensor de velocímetro desde la ventana provista en el alerón del velocímetro. </a:t>
                      </a:r>
                      <a:b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b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Realice la conexión del cable.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3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Consejo para retirar la conexión del sensor de velocidad de la rueda delantera y posterior: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Presione el seguro como se muestra en la flecha azul y tire del conector del sensor en la dirección de las flechas rosas.</a:t>
                      </a: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4333" name="Picture 3">
            <a:extLst>
              <a:ext uri="{FF2B5EF4-FFF2-40B4-BE49-F238E27FC236}">
                <a16:creationId xmlns:a16="http://schemas.microsoft.com/office/drawing/2014/main" id="{30FC2031-A866-4850-820A-389EC6A0D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36625"/>
            <a:ext cx="4268788" cy="3201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B827F1-4FD9-47A3-8629-E650535174A9}"/>
              </a:ext>
            </a:extLst>
          </p:cNvPr>
          <p:cNvSpPr txBox="1"/>
          <p:nvPr/>
        </p:nvSpPr>
        <p:spPr>
          <a:xfrm>
            <a:off x="4525963" y="3867150"/>
            <a:ext cx="3959225" cy="2301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900">
                <a:solidFill>
                  <a:srgbClr val="0000FF"/>
                </a:solidFill>
                <a:cs typeface="+mn-cs"/>
              </a:rPr>
              <a:t>Se retire el conjunto del faro para mejorar la visualización</a:t>
            </a:r>
          </a:p>
        </p:txBody>
      </p:sp>
      <p:sp>
        <p:nvSpPr>
          <p:cNvPr id="184335" name="Oval 9">
            <a:extLst>
              <a:ext uri="{FF2B5EF4-FFF2-40B4-BE49-F238E27FC236}">
                <a16:creationId xmlns:a16="http://schemas.microsoft.com/office/drawing/2014/main" id="{424B0A3F-1753-4632-8263-99B41A150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1682750"/>
            <a:ext cx="1703388" cy="1387475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D1C6C7-BEA3-430F-BDA2-D25663467C59}"/>
              </a:ext>
            </a:extLst>
          </p:cNvPr>
          <p:cNvSpPr txBox="1"/>
          <p:nvPr/>
        </p:nvSpPr>
        <p:spPr>
          <a:xfrm>
            <a:off x="4473575" y="1019175"/>
            <a:ext cx="4011613" cy="247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0000FF"/>
                </a:solidFill>
                <a:cs typeface="+mn-cs"/>
              </a:rPr>
              <a:t>Sensor de velocidad conectado</a:t>
            </a:r>
          </a:p>
        </p:txBody>
      </p:sp>
      <p:cxnSp>
        <p:nvCxnSpPr>
          <p:cNvPr id="184337" name="Straight Arrow Connector 24">
            <a:extLst>
              <a:ext uri="{FF2B5EF4-FFF2-40B4-BE49-F238E27FC236}">
                <a16:creationId xmlns:a16="http://schemas.microsoft.com/office/drawing/2014/main" id="{141B5BC6-0F1C-4B09-A9A9-14C77EC078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38838" y="1266825"/>
            <a:ext cx="6350" cy="118268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4338" name="Picture 3">
            <a:extLst>
              <a:ext uri="{FF2B5EF4-FFF2-40B4-BE49-F238E27FC236}">
                <a16:creationId xmlns:a16="http://schemas.microsoft.com/office/drawing/2014/main" id="{3F8FC92C-2651-49E9-8A97-56D9BEB52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23322" r="19975" b="26176"/>
          <a:stretch>
            <a:fillRect/>
          </a:stretch>
        </p:blipFill>
        <p:spPr bwMode="auto">
          <a:xfrm>
            <a:off x="5006975" y="4221163"/>
            <a:ext cx="32385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4339" name="Straight Arrow Connector 5">
            <a:extLst>
              <a:ext uri="{FF2B5EF4-FFF2-40B4-BE49-F238E27FC236}">
                <a16:creationId xmlns:a16="http://schemas.microsoft.com/office/drawing/2014/main" id="{DAC6BE51-9612-44B5-B1A5-5C263167A7D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929313" y="4625975"/>
            <a:ext cx="11112" cy="382588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40" name="Straight Arrow Connector 13">
            <a:extLst>
              <a:ext uri="{FF2B5EF4-FFF2-40B4-BE49-F238E27FC236}">
                <a16:creationId xmlns:a16="http://schemas.microsoft.com/office/drawing/2014/main" id="{6E13965B-BEB0-4DD4-98FC-41AC5EBB71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35750" y="4940300"/>
            <a:ext cx="709613" cy="306388"/>
          </a:xfrm>
          <a:prstGeom prst="straightConnector1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F6C704-7366-416D-9660-D86AB69D8A58}"/>
              </a:ext>
            </a:extLst>
          </p:cNvPr>
          <p:cNvSpPr txBox="1"/>
          <p:nvPr/>
        </p:nvSpPr>
        <p:spPr>
          <a:xfrm>
            <a:off x="5768975" y="5865813"/>
            <a:ext cx="2131293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900">
                <a:solidFill>
                  <a:srgbClr val="0000FF"/>
                </a:solidFill>
                <a:cs typeface="+mn-cs"/>
              </a:rPr>
              <a:t>Conector del sensor de velocidad</a:t>
            </a:r>
          </a:p>
        </p:txBody>
      </p:sp>
      <p:cxnSp>
        <p:nvCxnSpPr>
          <p:cNvPr id="184342" name="Straight Arrow Connector 19">
            <a:extLst>
              <a:ext uri="{FF2B5EF4-FFF2-40B4-BE49-F238E27FC236}">
                <a16:creationId xmlns:a16="http://schemas.microsoft.com/office/drawing/2014/main" id="{4834BF1D-9D85-4B80-A5CC-5430218880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505575" y="5445125"/>
            <a:ext cx="130175" cy="420688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43" name="TextBox 1">
            <a:extLst>
              <a:ext uri="{FF2B5EF4-FFF2-40B4-BE49-F238E27FC236}">
                <a16:creationId xmlns:a16="http://schemas.microsoft.com/office/drawing/2014/main" id="{6CC3190F-C286-4539-AA19-0884E9B26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4488"/>
            <a:ext cx="663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s-ES" altLang="en-US" b="1" dirty="0">
                <a:solidFill>
                  <a:schemeClr val="bg1"/>
                </a:solidFill>
              </a:rPr>
              <a:t>Direccionamiento del Sensor de Velocidad Delantero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A9A9D0-3026-4E20-9060-6085926C1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59290"/>
              </p:ext>
            </p:extLst>
          </p:nvPr>
        </p:nvGraphicFramePr>
        <p:xfrm>
          <a:off x="230188" y="909638"/>
          <a:ext cx="8591550" cy="55057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5454">
                <a:tc>
                  <a:txBody>
                    <a:bodyPr/>
                    <a:lstStyle/>
                    <a:p>
                      <a:r>
                        <a:rPr lang="es-ES" sz="1200" b="0" kern="1200" baseline="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 Dirija el cable del sensor de velocidad posterior por el tapón de goma de la tuerca de purge como se muestra en el círculo amarillo.</a:t>
                      </a:r>
                    </a:p>
                  </a:txBody>
                  <a:tcPr marL="182877" marR="91439" marT="91409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09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74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 Dirija el cable del sensor por los ganchos de metal como se muestra en los círculos azules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 Dirija el cable del sensor por las abrazaderas W    (DT131878) (instalada en la manguera de freno) como se muestra con las flechas rosas.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 Sujete la manguera de freno y el cable del sensor de velocidad posterior con la abrazadera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(PA402204) como se muestra en el círculo rosa.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09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09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400" name="TextBox 1">
            <a:extLst>
              <a:ext uri="{FF2B5EF4-FFF2-40B4-BE49-F238E27FC236}">
                <a16:creationId xmlns:a16="http://schemas.microsoft.com/office/drawing/2014/main" id="{E229A766-E119-4A54-A32B-6166AE962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9563"/>
            <a:ext cx="6311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  <a:latin typeface="+mn-lt"/>
              </a:rPr>
              <a:t>Direccionamiento del Sensor de Velocidad Posterior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5358" name="Picture 3">
            <a:extLst>
              <a:ext uri="{FF2B5EF4-FFF2-40B4-BE49-F238E27FC236}">
                <a16:creationId xmlns:a16="http://schemas.microsoft.com/office/drawing/2014/main" id="{5C682C44-16F8-47F8-A613-41E7EDCB0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r="4955"/>
          <a:stretch>
            <a:fillRect/>
          </a:stretch>
        </p:blipFill>
        <p:spPr bwMode="auto">
          <a:xfrm>
            <a:off x="4729163" y="3732213"/>
            <a:ext cx="3636962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59" name="Down Arrow 2">
            <a:extLst>
              <a:ext uri="{FF2B5EF4-FFF2-40B4-BE49-F238E27FC236}">
                <a16:creationId xmlns:a16="http://schemas.microsoft.com/office/drawing/2014/main" id="{0B0D6816-C167-4D4D-8BC4-AAA25379A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963" y="4883150"/>
            <a:ext cx="258762" cy="273050"/>
          </a:xfrm>
          <a:prstGeom prst="downArrow">
            <a:avLst>
              <a:gd name="adj1" fmla="val 50000"/>
              <a:gd name="adj2" fmla="val 50123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85360" name="Down Arrow 5">
            <a:extLst>
              <a:ext uri="{FF2B5EF4-FFF2-40B4-BE49-F238E27FC236}">
                <a16:creationId xmlns:a16="http://schemas.microsoft.com/office/drawing/2014/main" id="{5037A4E4-6894-4A97-9493-98A74069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338" y="4551363"/>
            <a:ext cx="260350" cy="273050"/>
          </a:xfrm>
          <a:prstGeom prst="downArrow">
            <a:avLst>
              <a:gd name="adj1" fmla="val 50000"/>
              <a:gd name="adj2" fmla="val 49817"/>
            </a:avLst>
          </a:prstGeom>
          <a:solidFill>
            <a:srgbClr val="FF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85361" name="Oval 6">
            <a:extLst>
              <a:ext uri="{FF2B5EF4-FFF2-40B4-BE49-F238E27FC236}">
                <a16:creationId xmlns:a16="http://schemas.microsoft.com/office/drawing/2014/main" id="{2B408DC6-FE8B-454A-B41A-9119180D8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4568825"/>
            <a:ext cx="1160462" cy="1027113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185362" name="Picture 4">
            <a:extLst>
              <a:ext uri="{FF2B5EF4-FFF2-40B4-BE49-F238E27FC236}">
                <a16:creationId xmlns:a16="http://schemas.microsoft.com/office/drawing/2014/main" id="{BF0E7315-0C0B-41D1-AA5B-D0E51DF48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0" r="39211" b="5733"/>
          <a:stretch>
            <a:fillRect/>
          </a:stretch>
        </p:blipFill>
        <p:spPr bwMode="auto">
          <a:xfrm>
            <a:off x="4879975" y="974725"/>
            <a:ext cx="3335338" cy="250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63" name="Oval 8">
            <a:extLst>
              <a:ext uri="{FF2B5EF4-FFF2-40B4-BE49-F238E27FC236}">
                <a16:creationId xmlns:a16="http://schemas.microsoft.com/office/drawing/2014/main" id="{4B05C2B3-DBF3-4E4A-8DCA-A45CB8C9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538" y="933450"/>
            <a:ext cx="1117600" cy="744538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85364" name="Oval 9">
            <a:extLst>
              <a:ext uri="{FF2B5EF4-FFF2-40B4-BE49-F238E27FC236}">
                <a16:creationId xmlns:a16="http://schemas.microsoft.com/office/drawing/2014/main" id="{FE5023CE-56D3-4CF5-A399-BDFB0E820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413" y="4541838"/>
            <a:ext cx="596900" cy="565150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85365" name="Oval 10">
            <a:extLst>
              <a:ext uri="{FF2B5EF4-FFF2-40B4-BE49-F238E27FC236}">
                <a16:creationId xmlns:a16="http://schemas.microsoft.com/office/drawing/2014/main" id="{69EC39D8-E64B-4882-BB11-800EBA0F7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75" y="4616450"/>
            <a:ext cx="473075" cy="474663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85366" name="Straight Arrow Connector 11">
            <a:extLst>
              <a:ext uri="{FF2B5EF4-FFF2-40B4-BE49-F238E27FC236}">
                <a16:creationId xmlns:a16="http://schemas.microsoft.com/office/drawing/2014/main" id="{438C895F-CF89-4C57-B772-C6354167D18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29375" y="2982913"/>
            <a:ext cx="347663" cy="1111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67" name="Straight Arrow Connector 14">
            <a:extLst>
              <a:ext uri="{FF2B5EF4-FFF2-40B4-BE49-F238E27FC236}">
                <a16:creationId xmlns:a16="http://schemas.microsoft.com/office/drawing/2014/main" id="{1D8B2C91-B3CD-4E83-B2B6-3E441A951A3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38838" y="2970213"/>
            <a:ext cx="442912" cy="1746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68" name="Straight Arrow Connector 16">
            <a:extLst>
              <a:ext uri="{FF2B5EF4-FFF2-40B4-BE49-F238E27FC236}">
                <a16:creationId xmlns:a16="http://schemas.microsoft.com/office/drawing/2014/main" id="{80320A9E-487C-4963-AA42-41E95D18CCB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534025" y="2835275"/>
            <a:ext cx="360363" cy="12858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69" name="Straight Arrow Connector 18">
            <a:extLst>
              <a:ext uri="{FF2B5EF4-FFF2-40B4-BE49-F238E27FC236}">
                <a16:creationId xmlns:a16="http://schemas.microsoft.com/office/drawing/2014/main" id="{012DD083-6D9D-4AEE-83CF-ABB0AF38C14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386388" y="2536825"/>
            <a:ext cx="134937" cy="29051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70" name="Straight Arrow Connector 20">
            <a:extLst>
              <a:ext uri="{FF2B5EF4-FFF2-40B4-BE49-F238E27FC236}">
                <a16:creationId xmlns:a16="http://schemas.microsoft.com/office/drawing/2014/main" id="{D31F98DC-264D-42F2-90BE-754BCD1E095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86388" y="1649413"/>
            <a:ext cx="176212" cy="8540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71" name="Straight Arrow Connector 22">
            <a:extLst>
              <a:ext uri="{FF2B5EF4-FFF2-40B4-BE49-F238E27FC236}">
                <a16:creationId xmlns:a16="http://schemas.microsoft.com/office/drawing/2014/main" id="{EE79ECA8-1991-43FF-8DB5-55141A328CD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68963" y="1276350"/>
            <a:ext cx="142875" cy="1714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72" name="Straight Arrow Connector 24">
            <a:extLst>
              <a:ext uri="{FF2B5EF4-FFF2-40B4-BE49-F238E27FC236}">
                <a16:creationId xmlns:a16="http://schemas.microsoft.com/office/drawing/2014/main" id="{6DFDA8AF-3CC7-4DC7-9E45-63C767A2C1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1913" y="1173163"/>
            <a:ext cx="234950" cy="2698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73" name="Straight Arrow Connector 26">
            <a:extLst>
              <a:ext uri="{FF2B5EF4-FFF2-40B4-BE49-F238E27FC236}">
                <a16:creationId xmlns:a16="http://schemas.microsoft.com/office/drawing/2014/main" id="{F1370B50-564B-4015-831F-31835C8797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54813" y="1200150"/>
            <a:ext cx="695325" cy="1555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74" name="Straight Arrow Connector 28">
            <a:extLst>
              <a:ext uri="{FF2B5EF4-FFF2-40B4-BE49-F238E27FC236}">
                <a16:creationId xmlns:a16="http://schemas.microsoft.com/office/drawing/2014/main" id="{18C06F0A-2942-4DF6-B970-1F7EF483A2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73950" y="1379538"/>
            <a:ext cx="655638" cy="2349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75" name="Straight Arrow Connector 31">
            <a:extLst>
              <a:ext uri="{FF2B5EF4-FFF2-40B4-BE49-F238E27FC236}">
                <a16:creationId xmlns:a16="http://schemas.microsoft.com/office/drawing/2014/main" id="{D950EF26-B13C-4616-B3BA-7065319C45B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37100" y="5210175"/>
            <a:ext cx="311150" cy="8096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76" name="Straight Arrow Connector 33">
            <a:extLst>
              <a:ext uri="{FF2B5EF4-FFF2-40B4-BE49-F238E27FC236}">
                <a16:creationId xmlns:a16="http://schemas.microsoft.com/office/drawing/2014/main" id="{2343F0E2-067A-47C3-AEDA-2220F5F834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135563" y="5208588"/>
            <a:ext cx="850900" cy="11906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77" name="Straight Arrow Connector 37">
            <a:extLst>
              <a:ext uri="{FF2B5EF4-FFF2-40B4-BE49-F238E27FC236}">
                <a16:creationId xmlns:a16="http://schemas.microsoft.com/office/drawing/2014/main" id="{59B2AA21-AD8D-49A5-A8A6-236F07D563E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62663" y="4957763"/>
            <a:ext cx="1031875" cy="2317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78" name="Straight Arrow Connector 39">
            <a:extLst>
              <a:ext uri="{FF2B5EF4-FFF2-40B4-BE49-F238E27FC236}">
                <a16:creationId xmlns:a16="http://schemas.microsoft.com/office/drawing/2014/main" id="{4E2B9EB4-871A-490F-81EB-9E9FF78F98B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96138" y="4941888"/>
            <a:ext cx="317500" cy="317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379" name="Straight Arrow Connector 42">
            <a:extLst>
              <a:ext uri="{FF2B5EF4-FFF2-40B4-BE49-F238E27FC236}">
                <a16:creationId xmlns:a16="http://schemas.microsoft.com/office/drawing/2014/main" id="{D776F4B0-EAFA-4C1F-91A6-EB4574E6A98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659688" y="4922838"/>
            <a:ext cx="485775" cy="476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CDE566-4A0C-4885-A358-79C0058AE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975674"/>
              </p:ext>
            </p:extLst>
          </p:nvPr>
        </p:nvGraphicFramePr>
        <p:xfrm>
          <a:off x="230188" y="909638"/>
          <a:ext cx="8591550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1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Dirija el cable del sensor a través del soporte de metal mostrado en el círculo azul.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6. Sujete el cable del sensor al chasis con una abrazadera como se muestra en los círculos rosas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7. Conecte el sensor de velocidad en el ramal que también está sujeto al chasis con una abrazadera mostrada en el círculo rosa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b="0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8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8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6378" name="Picture 2">
            <a:extLst>
              <a:ext uri="{FF2B5EF4-FFF2-40B4-BE49-F238E27FC236}">
                <a16:creationId xmlns:a16="http://schemas.microsoft.com/office/drawing/2014/main" id="{52D04A3E-7D39-464C-BA2A-3AF7D2ECD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8" r="27589" b="6841"/>
          <a:stretch>
            <a:fillRect/>
          </a:stretch>
        </p:blipFill>
        <p:spPr bwMode="auto">
          <a:xfrm>
            <a:off x="4232275" y="1104900"/>
            <a:ext cx="4513263" cy="3235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9" name="Oval 4">
            <a:extLst>
              <a:ext uri="{FF2B5EF4-FFF2-40B4-BE49-F238E27FC236}">
                <a16:creationId xmlns:a16="http://schemas.microsoft.com/office/drawing/2014/main" id="{77DA1FF4-276F-4BFD-85A0-44B1AFD2E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8838" y="2989263"/>
            <a:ext cx="1100137" cy="938212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86380" name="Straight Arrow Connector 5">
            <a:extLst>
              <a:ext uri="{FF2B5EF4-FFF2-40B4-BE49-F238E27FC236}">
                <a16:creationId xmlns:a16="http://schemas.microsoft.com/office/drawing/2014/main" id="{84143050-A9E1-4956-8941-3980A9DB4FB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889875" y="3454400"/>
            <a:ext cx="358775" cy="889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6381" name="Oval 6">
            <a:extLst>
              <a:ext uri="{FF2B5EF4-FFF2-40B4-BE49-F238E27FC236}">
                <a16:creationId xmlns:a16="http://schemas.microsoft.com/office/drawing/2014/main" id="{160C810A-CB81-4A64-B95B-B322830A5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800" y="1792288"/>
            <a:ext cx="1128713" cy="990600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86382" name="Oval 7">
            <a:extLst>
              <a:ext uri="{FF2B5EF4-FFF2-40B4-BE49-F238E27FC236}">
                <a16:creationId xmlns:a16="http://schemas.microsoft.com/office/drawing/2014/main" id="{1B55A5B7-928D-48E9-A89B-974C3C08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513" y="1493838"/>
            <a:ext cx="1495425" cy="1203325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186383" name="Straight Arrow Connector 13">
            <a:extLst>
              <a:ext uri="{FF2B5EF4-FFF2-40B4-BE49-F238E27FC236}">
                <a16:creationId xmlns:a16="http://schemas.microsoft.com/office/drawing/2014/main" id="{CC35F7FC-3EBF-4039-A4C8-CF3291B8A22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712075" y="3013075"/>
            <a:ext cx="26988" cy="201613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6384" name="Straight Arrow Connector 15">
            <a:extLst>
              <a:ext uri="{FF2B5EF4-FFF2-40B4-BE49-F238E27FC236}">
                <a16:creationId xmlns:a16="http://schemas.microsoft.com/office/drawing/2014/main" id="{97358AB2-2440-46C9-9A64-67FD4365499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502525" y="2749550"/>
            <a:ext cx="166688" cy="2032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6385" name="Straight Arrow Connector 17">
            <a:extLst>
              <a:ext uri="{FF2B5EF4-FFF2-40B4-BE49-F238E27FC236}">
                <a16:creationId xmlns:a16="http://schemas.microsoft.com/office/drawing/2014/main" id="{083B1818-03E9-4A82-B4A3-56F3D662807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239000" y="2517775"/>
            <a:ext cx="241300" cy="2032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6386" name="Straight Arrow Connector 19">
            <a:extLst>
              <a:ext uri="{FF2B5EF4-FFF2-40B4-BE49-F238E27FC236}">
                <a16:creationId xmlns:a16="http://schemas.microsoft.com/office/drawing/2014/main" id="{2B7DA5F7-9D56-4C96-8012-D447D46575F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886575" y="2260600"/>
            <a:ext cx="320675" cy="22225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6387" name="Straight Arrow Connector 21">
            <a:extLst>
              <a:ext uri="{FF2B5EF4-FFF2-40B4-BE49-F238E27FC236}">
                <a16:creationId xmlns:a16="http://schemas.microsoft.com/office/drawing/2014/main" id="{9842C9B6-1973-4B5A-B6B8-C469C2EDF25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334125" y="2066925"/>
            <a:ext cx="334963" cy="8890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218674C-9D94-4CE2-8DA0-5CC208DC6390}"/>
              </a:ext>
            </a:extLst>
          </p:cNvPr>
          <p:cNvSpPr txBox="1"/>
          <p:nvPr/>
        </p:nvSpPr>
        <p:spPr>
          <a:xfrm>
            <a:off x="4381500" y="3725863"/>
            <a:ext cx="1712913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rgbClr val="0000FF"/>
                </a:solidFill>
                <a:cs typeface="+mn-cs"/>
              </a:rPr>
              <a:t>Sensor de </a:t>
            </a:r>
            <a:r>
              <a:rPr lang="en-IN" sz="1000" dirty="0" err="1">
                <a:solidFill>
                  <a:srgbClr val="0000FF"/>
                </a:solidFill>
                <a:cs typeface="+mn-cs"/>
              </a:rPr>
              <a:t>velocidad</a:t>
            </a:r>
            <a:r>
              <a:rPr lang="en-IN" sz="1000" dirty="0">
                <a:solidFill>
                  <a:srgbClr val="0000FF"/>
                </a:solidFill>
                <a:cs typeface="+mn-cs"/>
              </a:rPr>
              <a:t> </a:t>
            </a:r>
            <a:r>
              <a:rPr lang="en-IN" sz="1000" dirty="0" err="1">
                <a:solidFill>
                  <a:srgbClr val="0000FF"/>
                </a:solidFill>
                <a:cs typeface="+mn-cs"/>
              </a:rPr>
              <a:t>conectado</a:t>
            </a:r>
            <a:endParaRPr lang="en-IN" sz="1000" dirty="0">
              <a:solidFill>
                <a:srgbClr val="0000FF"/>
              </a:solidFill>
              <a:cs typeface="+mn-cs"/>
            </a:endParaRPr>
          </a:p>
        </p:txBody>
      </p:sp>
      <p:cxnSp>
        <p:nvCxnSpPr>
          <p:cNvPr id="186389" name="Straight Arrow Connector 24">
            <a:extLst>
              <a:ext uri="{FF2B5EF4-FFF2-40B4-BE49-F238E27FC236}">
                <a16:creationId xmlns:a16="http://schemas.microsoft.com/office/drawing/2014/main" id="{2C4FE271-6148-441F-8EA9-017D4A88E93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05425" y="2070100"/>
            <a:ext cx="457200" cy="1647825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6390" name="Picture 2">
            <a:extLst>
              <a:ext uri="{FF2B5EF4-FFF2-40B4-BE49-F238E27FC236}">
                <a16:creationId xmlns:a16="http://schemas.microsoft.com/office/drawing/2014/main" id="{A9DAB0CC-215D-4926-85B6-70570EA74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4376738"/>
            <a:ext cx="3778250" cy="171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6C5A06-0B7F-459D-9020-28E1B2B66D69}"/>
              </a:ext>
            </a:extLst>
          </p:cNvPr>
          <p:cNvSpPr txBox="1"/>
          <p:nvPr/>
        </p:nvSpPr>
        <p:spPr>
          <a:xfrm>
            <a:off x="4614863" y="5368925"/>
            <a:ext cx="171291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1000" dirty="0">
                <a:solidFill>
                  <a:srgbClr val="0000FF"/>
                </a:solidFill>
                <a:cs typeface="+mn-cs"/>
              </a:rPr>
              <a:t>La longitud extra debe mantenerse detrás del bastidor en la ubicación mostrada</a:t>
            </a:r>
            <a:endParaRPr lang="en-IN" sz="1000" dirty="0">
              <a:solidFill>
                <a:srgbClr val="0000FF"/>
              </a:solidFill>
              <a:cs typeface="+mn-cs"/>
            </a:endParaRPr>
          </a:p>
        </p:txBody>
      </p:sp>
      <p:cxnSp>
        <p:nvCxnSpPr>
          <p:cNvPr id="186392" name="Straight Arrow Connector 24">
            <a:extLst>
              <a:ext uri="{FF2B5EF4-FFF2-40B4-BE49-F238E27FC236}">
                <a16:creationId xmlns:a16="http://schemas.microsoft.com/office/drawing/2014/main" id="{A56BA3E2-7979-4D0D-ADF3-AD92568E6F37}"/>
              </a:ext>
            </a:extLst>
          </p:cNvPr>
          <p:cNvCxnSpPr>
            <a:cxnSpLocks noChangeShapeType="1"/>
            <a:stCxn id="17" idx="3"/>
          </p:cNvCxnSpPr>
          <p:nvPr/>
        </p:nvCxnSpPr>
        <p:spPr bwMode="auto">
          <a:xfrm flipV="1">
            <a:off x="6327775" y="5553076"/>
            <a:ext cx="604838" cy="169792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">
            <a:extLst>
              <a:ext uri="{FF2B5EF4-FFF2-40B4-BE49-F238E27FC236}">
                <a16:creationId xmlns:a16="http://schemas.microsoft.com/office/drawing/2014/main" id="{4B054571-25CC-4A32-8843-DA6948446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9563"/>
            <a:ext cx="6311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 dirty="0">
                <a:solidFill>
                  <a:schemeClr val="bg1"/>
                </a:solidFill>
                <a:latin typeface="+mn-lt"/>
              </a:rPr>
              <a:t>Direccionamiento del Sensor de Velocidad Posterior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CE06CFC4-6D3A-4A4B-B5B0-54C10EA4A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b="1" dirty="0">
                <a:solidFill>
                  <a:schemeClr val="bg1"/>
                </a:solidFill>
              </a:rPr>
              <a:t>Velocímetro principal: Matriz de funciones - líneas</a:t>
            </a:r>
          </a:p>
        </p:txBody>
      </p:sp>
      <p:sp>
        <p:nvSpPr>
          <p:cNvPr id="25603" name="TextBox 4">
            <a:extLst>
              <a:ext uri="{FF2B5EF4-FFF2-40B4-BE49-F238E27FC236}">
                <a16:creationId xmlns:a16="http://schemas.microsoft.com/office/drawing/2014/main" id="{9129D3DD-910A-41F7-BF02-FB8D735D8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962025"/>
            <a:ext cx="8974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s-ES" altLang="en-US" sz="1200" dirty="0"/>
              <a:t>Líneas de funciones: Odómetro, TRIP1, TRIP2, </a:t>
            </a:r>
            <a:r>
              <a:rPr lang="es-ES" altLang="en-US" sz="1200" dirty="0" err="1"/>
              <a:t>InFO</a:t>
            </a:r>
            <a:r>
              <a:rPr lang="es-ES" altLang="en-US" sz="1200" dirty="0"/>
              <a:t> se muestran en el velocímetro secundario.</a:t>
            </a:r>
          </a:p>
          <a:p>
            <a:pPr marL="228600" indent="-228600">
              <a:buAutoNum type="arabicPeriod"/>
            </a:pPr>
            <a:r>
              <a:rPr lang="es-ES" altLang="en-US" sz="1200" dirty="0"/>
              <a:t>El cambio entre Odómetro → Trip1 → Trip2 → </a:t>
            </a:r>
            <a:r>
              <a:rPr lang="es-ES" altLang="en-US" sz="1200" dirty="0" err="1"/>
              <a:t>InFO</a:t>
            </a:r>
            <a:r>
              <a:rPr lang="es-ES" altLang="en-US" sz="1200" dirty="0"/>
              <a:t> puede hacerse presionando el botón M (Modo) en el velocímetro secundario.</a:t>
            </a:r>
          </a:p>
        </p:txBody>
      </p:sp>
      <p:sp>
        <p:nvSpPr>
          <p:cNvPr id="25604" name="TextBox 1">
            <a:extLst>
              <a:ext uri="{FF2B5EF4-FFF2-40B4-BE49-F238E27FC236}">
                <a16:creationId xmlns:a16="http://schemas.microsoft.com/office/drawing/2014/main" id="{457343D4-A3B6-47C9-815D-034CFCE18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1584325"/>
            <a:ext cx="1290637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s-ES" altLang="en-US" sz="1100" dirty="0"/>
              <a:t>Seleccione el</a:t>
            </a:r>
          </a:p>
          <a:p>
            <a:r>
              <a:rPr lang="es-ES" altLang="en-US" sz="1100" dirty="0"/>
              <a:t>modo ODO</a:t>
            </a:r>
          </a:p>
        </p:txBody>
      </p:sp>
      <p:sp>
        <p:nvSpPr>
          <p:cNvPr id="25605" name="TextBox 5">
            <a:extLst>
              <a:ext uri="{FF2B5EF4-FFF2-40B4-BE49-F238E27FC236}">
                <a16:creationId xmlns:a16="http://schemas.microsoft.com/office/drawing/2014/main" id="{47E6034D-59E0-4236-B7D5-5076F9EF8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9" y="1616075"/>
            <a:ext cx="1380695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s-ES" altLang="en-US" sz="1100" dirty="0"/>
              <a:t>Presione el botón SET (S)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2DD4D-DE6C-4B6F-8316-AEFFCE997070}"/>
              </a:ext>
            </a:extLst>
          </p:cNvPr>
          <p:cNvSpPr txBox="1"/>
          <p:nvPr/>
        </p:nvSpPr>
        <p:spPr>
          <a:xfrm>
            <a:off x="4743450" y="1571625"/>
            <a:ext cx="3187700" cy="600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100" dirty="0"/>
              <a:t>El velocímetro principal mostrará: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100" dirty="0"/>
              <a:t>Consumo dinámico de combustible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100" dirty="0"/>
              <a:t>Distancia para el servicio en km.</a:t>
            </a:r>
          </a:p>
        </p:txBody>
      </p:sp>
      <p:sp>
        <p:nvSpPr>
          <p:cNvPr id="25607" name="TextBox 7">
            <a:extLst>
              <a:ext uri="{FF2B5EF4-FFF2-40B4-BE49-F238E27FC236}">
                <a16:creationId xmlns:a16="http://schemas.microsoft.com/office/drawing/2014/main" id="{CB080E80-8C1A-479E-BCC4-C7759EA75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2384425"/>
            <a:ext cx="1290637" cy="430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s-ES" altLang="en-US" sz="1100" dirty="0"/>
              <a:t>Seleccione el</a:t>
            </a:r>
          </a:p>
          <a:p>
            <a:r>
              <a:rPr lang="es-ES" altLang="en-US" sz="1100" dirty="0"/>
              <a:t>modo TRIP 1</a:t>
            </a:r>
          </a:p>
        </p:txBody>
      </p:sp>
      <p:sp>
        <p:nvSpPr>
          <p:cNvPr id="25608" name="TextBox 8">
            <a:extLst>
              <a:ext uri="{FF2B5EF4-FFF2-40B4-BE49-F238E27FC236}">
                <a16:creationId xmlns:a16="http://schemas.microsoft.com/office/drawing/2014/main" id="{AD13AA80-095F-4A3F-BB94-FCB326573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2352675"/>
            <a:ext cx="1378996" cy="1277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s-ES" altLang="en-US" sz="1100" dirty="0"/>
              <a:t>Presione el botón SET para cambiar las</a:t>
            </a:r>
          </a:p>
          <a:p>
            <a:r>
              <a:rPr lang="es-ES" altLang="en-US" sz="1100" dirty="0"/>
              <a:t>opciones.</a:t>
            </a:r>
          </a:p>
          <a:p>
            <a:r>
              <a:rPr lang="es-ES" altLang="en-US" sz="1100" dirty="0"/>
              <a:t>Si presiona SET por más de 5s, el TRIP1 se reiniciará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E3A172-831D-47C4-B2BD-D9755D25EF97}"/>
              </a:ext>
            </a:extLst>
          </p:cNvPr>
          <p:cNvSpPr txBox="1"/>
          <p:nvPr/>
        </p:nvSpPr>
        <p:spPr>
          <a:xfrm>
            <a:off x="4725988" y="2384425"/>
            <a:ext cx="3224212" cy="1108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100" dirty="0"/>
              <a:t>El velocímetro principal mostrará lo siguiente: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100" dirty="0"/>
              <a:t>Consumo promedio del trayecto TRIP1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100" dirty="0"/>
              <a:t>Velocidad promedio del trayecto TRIP 1.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100" dirty="0"/>
              <a:t>El tiempo del trayecto TRIP1.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100" dirty="0"/>
              <a:t>El vehículo recorrerá XX km dependiendo del combustible disponible en el depósito.</a:t>
            </a:r>
          </a:p>
        </p:txBody>
      </p:sp>
      <p:sp>
        <p:nvSpPr>
          <p:cNvPr id="25610" name="TextBox 10">
            <a:extLst>
              <a:ext uri="{FF2B5EF4-FFF2-40B4-BE49-F238E27FC236}">
                <a16:creationId xmlns:a16="http://schemas.microsoft.com/office/drawing/2014/main" id="{00DDA182-54B0-4BCB-B288-92F66F7BD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3757613"/>
            <a:ext cx="1290637" cy="43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s-ES" altLang="en-US" sz="1100" dirty="0"/>
              <a:t>Seleccione el</a:t>
            </a:r>
          </a:p>
          <a:p>
            <a:r>
              <a:rPr lang="es-ES" altLang="en-US" sz="1100" dirty="0"/>
              <a:t>modo TRIP 2</a:t>
            </a:r>
          </a:p>
        </p:txBody>
      </p:sp>
      <p:sp>
        <p:nvSpPr>
          <p:cNvPr id="25611" name="TextBox 11">
            <a:extLst>
              <a:ext uri="{FF2B5EF4-FFF2-40B4-BE49-F238E27FC236}">
                <a16:creationId xmlns:a16="http://schemas.microsoft.com/office/drawing/2014/main" id="{6BD6DCBD-110E-4696-AE74-0AF1C091D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3789363"/>
            <a:ext cx="1378996" cy="110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s-ES" altLang="en-US" sz="1100" dirty="0"/>
              <a:t>Presione el botón SET para cambiar las opciones.</a:t>
            </a:r>
          </a:p>
          <a:p>
            <a:r>
              <a:rPr lang="es-ES" altLang="en-US" sz="1100" dirty="0"/>
              <a:t>Si presiona SET  por más de 5s, el TRIP2 se reiniciará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99A78E-97AC-46FA-9E22-DD312DF1A646}"/>
              </a:ext>
            </a:extLst>
          </p:cNvPr>
          <p:cNvSpPr txBox="1"/>
          <p:nvPr/>
        </p:nvSpPr>
        <p:spPr>
          <a:xfrm>
            <a:off x="4708525" y="3743325"/>
            <a:ext cx="3225800" cy="1108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100" dirty="0"/>
              <a:t>El velocímetro principal mostrará: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100" dirty="0"/>
              <a:t>Consumo promedio del trayecto TRIP 2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100" dirty="0"/>
              <a:t>Velocidad promedio del trayecto TRIP 2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100" dirty="0"/>
              <a:t>El tiempo del trayecto TRIP 2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100" dirty="0"/>
              <a:t>El vehículo recorrerá XX km dependiendo del combustible disponible en el depósito.</a:t>
            </a:r>
          </a:p>
        </p:txBody>
      </p:sp>
      <p:sp>
        <p:nvSpPr>
          <p:cNvPr id="25613" name="TextBox 13">
            <a:extLst>
              <a:ext uri="{FF2B5EF4-FFF2-40B4-BE49-F238E27FC236}">
                <a16:creationId xmlns:a16="http://schemas.microsoft.com/office/drawing/2014/main" id="{11D99251-10FC-479D-87BA-487686043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470525"/>
            <a:ext cx="1290637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s-ES" altLang="en-US" sz="1100" dirty="0"/>
              <a:t>Seleccione el</a:t>
            </a:r>
          </a:p>
          <a:p>
            <a:r>
              <a:rPr lang="es-ES" altLang="en-US" sz="1100" dirty="0"/>
              <a:t>modo INFO</a:t>
            </a:r>
          </a:p>
        </p:txBody>
      </p:sp>
      <p:sp>
        <p:nvSpPr>
          <p:cNvPr id="25614" name="TextBox 14">
            <a:extLst>
              <a:ext uri="{FF2B5EF4-FFF2-40B4-BE49-F238E27FC236}">
                <a16:creationId xmlns:a16="http://schemas.microsoft.com/office/drawing/2014/main" id="{93625264-64F1-48C2-85FF-1717BDFEC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9" y="5502275"/>
            <a:ext cx="1380695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s-ES" altLang="en-US" sz="1100" dirty="0"/>
              <a:t>Presione el botón SET</a:t>
            </a:r>
          </a:p>
        </p:txBody>
      </p:sp>
      <p:sp>
        <p:nvSpPr>
          <p:cNvPr id="25615" name="TextBox 15">
            <a:extLst>
              <a:ext uri="{FF2B5EF4-FFF2-40B4-BE49-F238E27FC236}">
                <a16:creationId xmlns:a16="http://schemas.microsoft.com/office/drawing/2014/main" id="{9D724AB1-1272-412C-99AB-38DFD58C8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5457825"/>
            <a:ext cx="3225800" cy="430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s-ES" altLang="en-US" sz="1100" dirty="0"/>
              <a:t>El velocímetro principal mostrará mensajes</a:t>
            </a:r>
          </a:p>
          <a:p>
            <a:r>
              <a:rPr lang="es-ES" altLang="en-US" sz="1100" dirty="0"/>
              <a:t>de alerta activos.</a:t>
            </a:r>
          </a:p>
        </p:txBody>
      </p:sp>
      <p:sp>
        <p:nvSpPr>
          <p:cNvPr id="25616" name="Right Arrow 2">
            <a:extLst>
              <a:ext uri="{FF2B5EF4-FFF2-40B4-BE49-F238E27FC236}">
                <a16:creationId xmlns:a16="http://schemas.microsoft.com/office/drawing/2014/main" id="{6DD49CAB-7F12-40D7-BD02-BFD00C2C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1681163"/>
            <a:ext cx="263525" cy="130175"/>
          </a:xfrm>
          <a:prstGeom prst="rightArrow">
            <a:avLst>
              <a:gd name="adj1" fmla="val 50000"/>
              <a:gd name="adj2" fmla="val 50385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n-US"/>
          </a:p>
        </p:txBody>
      </p:sp>
      <p:sp>
        <p:nvSpPr>
          <p:cNvPr id="25617" name="Right Arrow 17">
            <a:extLst>
              <a:ext uri="{FF2B5EF4-FFF2-40B4-BE49-F238E27FC236}">
                <a16:creationId xmlns:a16="http://schemas.microsoft.com/office/drawing/2014/main" id="{FFCFF306-17EC-417B-A269-440D22806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2509838"/>
            <a:ext cx="261937" cy="1301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n-US"/>
          </a:p>
        </p:txBody>
      </p:sp>
      <p:sp>
        <p:nvSpPr>
          <p:cNvPr id="25618" name="Right Arrow 18">
            <a:extLst>
              <a:ext uri="{FF2B5EF4-FFF2-40B4-BE49-F238E27FC236}">
                <a16:creationId xmlns:a16="http://schemas.microsoft.com/office/drawing/2014/main" id="{6D087D8A-8601-4879-A889-83A064FA5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0563" y="3906838"/>
            <a:ext cx="261937" cy="131762"/>
          </a:xfrm>
          <a:prstGeom prst="rightArrow">
            <a:avLst>
              <a:gd name="adj1" fmla="val 50000"/>
              <a:gd name="adj2" fmla="val 49478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n-US"/>
          </a:p>
        </p:txBody>
      </p:sp>
      <p:sp>
        <p:nvSpPr>
          <p:cNvPr id="25619" name="Right Arrow 19">
            <a:extLst>
              <a:ext uri="{FF2B5EF4-FFF2-40B4-BE49-F238E27FC236}">
                <a16:creationId xmlns:a16="http://schemas.microsoft.com/office/drawing/2014/main" id="{28B2ED5E-AC91-46DD-99D1-BCCC9B5F9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075" y="5634038"/>
            <a:ext cx="261938" cy="1301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n-US"/>
          </a:p>
        </p:txBody>
      </p:sp>
      <p:sp>
        <p:nvSpPr>
          <p:cNvPr id="25620" name="Right Arrow 20">
            <a:extLst>
              <a:ext uri="{FF2B5EF4-FFF2-40B4-BE49-F238E27FC236}">
                <a16:creationId xmlns:a16="http://schemas.microsoft.com/office/drawing/2014/main" id="{FBBC39CC-0AB2-49B8-A7C3-37205D9E6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2938463"/>
            <a:ext cx="261937" cy="1301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n-US"/>
          </a:p>
        </p:txBody>
      </p:sp>
      <p:sp>
        <p:nvSpPr>
          <p:cNvPr id="25621" name="Right Arrow 21">
            <a:extLst>
              <a:ext uri="{FF2B5EF4-FFF2-40B4-BE49-F238E27FC236}">
                <a16:creationId xmlns:a16="http://schemas.microsoft.com/office/drawing/2014/main" id="{CF484439-192F-44F7-8E96-8F11DFA9F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663" y="5621338"/>
            <a:ext cx="261937" cy="1301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n-US"/>
          </a:p>
        </p:txBody>
      </p:sp>
      <p:sp>
        <p:nvSpPr>
          <p:cNvPr id="25622" name="Right Arrow 22">
            <a:extLst>
              <a:ext uri="{FF2B5EF4-FFF2-40B4-BE49-F238E27FC236}">
                <a16:creationId xmlns:a16="http://schemas.microsoft.com/office/drawing/2014/main" id="{CD8E291B-36EB-4E2C-8AD6-19A015A7B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4333875"/>
            <a:ext cx="261937" cy="130175"/>
          </a:xfrm>
          <a:prstGeom prst="rightArrow">
            <a:avLst>
              <a:gd name="adj1" fmla="val 50000"/>
              <a:gd name="adj2" fmla="val 50081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n-US"/>
          </a:p>
        </p:txBody>
      </p:sp>
      <p:sp>
        <p:nvSpPr>
          <p:cNvPr id="25623" name="Right Arrow 23">
            <a:extLst>
              <a:ext uri="{FF2B5EF4-FFF2-40B4-BE49-F238E27FC236}">
                <a16:creationId xmlns:a16="http://schemas.microsoft.com/office/drawing/2014/main" id="{60044D0D-E56D-4350-ADDA-83C4999BE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0" y="1670050"/>
            <a:ext cx="263525" cy="130175"/>
          </a:xfrm>
          <a:prstGeom prst="rightArrow">
            <a:avLst>
              <a:gd name="adj1" fmla="val 50000"/>
              <a:gd name="adj2" fmla="val 50385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>
            <a:extLst>
              <a:ext uri="{FF2B5EF4-FFF2-40B4-BE49-F238E27FC236}">
                <a16:creationId xmlns:a16="http://schemas.microsoft.com/office/drawing/2014/main" id="{7D81D977-A44F-4F9D-A829-1DC1D7E6E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b="1">
                <a:solidFill>
                  <a:schemeClr val="bg1"/>
                </a:solidFill>
              </a:rPr>
              <a:t>Velocímetro principal: Matriz de funciones - líneas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7F5B68C-8DFF-429E-AA1E-E2278F492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808834"/>
              </p:ext>
            </p:extLst>
          </p:nvPr>
        </p:nvGraphicFramePr>
        <p:xfrm>
          <a:off x="311150" y="1379538"/>
          <a:ext cx="8196263" cy="2641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1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38">
                <a:tc>
                  <a:txBody>
                    <a:bodyPr/>
                    <a:lstStyle/>
                    <a:p>
                      <a:r>
                        <a:rPr lang="es-ES" sz="1200" b="0" noProof="0">
                          <a:solidFill>
                            <a:schemeClr val="tx1"/>
                          </a:solidFill>
                        </a:rPr>
                        <a:t>Consumo dinámico de</a:t>
                      </a:r>
                    </a:p>
                    <a:p>
                      <a:r>
                        <a:rPr lang="es-ES" sz="1200" b="0" noProof="0">
                          <a:solidFill>
                            <a:schemeClr val="tx1"/>
                          </a:solidFill>
                        </a:rPr>
                        <a:t>combustible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Consumo instantáneo de combustible (km/L), se actualiza cada 1.5s de acuerdo</a:t>
                      </a:r>
                    </a:p>
                    <a:p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con el patrón de conducción del conductor.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38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Consumo promedio de</a:t>
                      </a:r>
                    </a:p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combustible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Consumo promedio de combustible (km/L) en un TRIP, etc. se actualiza cada</a:t>
                      </a:r>
                    </a:p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minuto de acuerdo con el patrón de conducción del conductor.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873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Alerta activa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Alarmas de función mostradas en la matriz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190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Velocidad promedio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Velocidad promedio (km/h) en el </a:t>
                      </a:r>
                      <a:r>
                        <a:rPr lang="es-ES" sz="1200" noProof="0" dirty="0" err="1">
                          <a:solidFill>
                            <a:schemeClr val="tx1"/>
                          </a:solidFill>
                        </a:rPr>
                        <a:t>trip</a:t>
                      </a: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 seleccionado hasta que sea reiniciado.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125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Tiempo de trayecto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Tiempo que el motor está encendido (min.) en el </a:t>
                      </a:r>
                      <a:r>
                        <a:rPr lang="es-ES" sz="1200" noProof="0" dirty="0" err="1">
                          <a:solidFill>
                            <a:schemeClr val="tx1"/>
                          </a:solidFill>
                        </a:rPr>
                        <a:t>trip</a:t>
                      </a: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 seleccionado hasta reinicio.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38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Rango de combustible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Distancia aproximada (km) que puede recorrerse en el </a:t>
                      </a:r>
                      <a:r>
                        <a:rPr lang="es-ES" sz="1200" noProof="0" dirty="0" err="1">
                          <a:solidFill>
                            <a:schemeClr val="tx1"/>
                          </a:solidFill>
                        </a:rPr>
                        <a:t>trip</a:t>
                      </a: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 seleccionado hasta</a:t>
                      </a:r>
                    </a:p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que se vacíe el depósito. Varía de acuerdo al patrón de conducción del conductor.</a:t>
                      </a:r>
                    </a:p>
                  </a:txBody>
                  <a:tcPr marL="91428" marR="91428" marT="45689" marB="45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674" name="TextBox 4">
            <a:extLst>
              <a:ext uri="{FF2B5EF4-FFF2-40B4-BE49-F238E27FC236}">
                <a16:creationId xmlns:a16="http://schemas.microsoft.com/office/drawing/2014/main" id="{2900D6ED-2E2C-445F-AE1E-A02585F38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4298950"/>
            <a:ext cx="82724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200" b="1" u="sng" dirty="0"/>
              <a:t>Notas:</a:t>
            </a:r>
          </a:p>
          <a:p>
            <a:endParaRPr lang="es-ES" altLang="en-US" sz="1200" b="1" u="sng" dirty="0"/>
          </a:p>
          <a:p>
            <a:r>
              <a:rPr lang="es-ES" altLang="en-US" sz="1200" dirty="0"/>
              <a:t>1. Si se reinicia el TRIP: El tiempo, velocidad promedio y consumo promedio también se reinician.</a:t>
            </a:r>
          </a:p>
          <a:p>
            <a:r>
              <a:rPr lang="es-ES" altLang="en-US" sz="1200" dirty="0"/>
              <a:t>2. El reloj 24h, TRIP1 y TRIP2 (y los valores asociados) se reinician si se corta el suministro de la batería</a:t>
            </a:r>
          </a:p>
          <a:p>
            <a:r>
              <a:rPr lang="es-ES" altLang="en-US" sz="1200" dirty="0"/>
              <a:t>3. El odómetro conservará la lectura incluso si se corta el suministro de la batería.</a:t>
            </a:r>
          </a:p>
          <a:p>
            <a:endParaRPr lang="es-ES" altLang="en-US" sz="1200" dirty="0"/>
          </a:p>
        </p:txBody>
      </p:sp>
      <p:sp>
        <p:nvSpPr>
          <p:cNvPr id="27675" name="TextBox 1">
            <a:extLst>
              <a:ext uri="{FF2B5EF4-FFF2-40B4-BE49-F238E27FC236}">
                <a16:creationId xmlns:a16="http://schemas.microsoft.com/office/drawing/2014/main" id="{DEBD8C67-74BE-4980-B9C1-7FCF61DD3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1000125"/>
            <a:ext cx="6072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400" dirty="0"/>
              <a:t>Definición </a:t>
            </a:r>
            <a:r>
              <a:rPr lang="es-ES" altLang="en-US" sz="1400"/>
              <a:t>de Términos:</a:t>
            </a:r>
            <a:endParaRPr lang="es-ES" alt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>
            <a:extLst>
              <a:ext uri="{FF2B5EF4-FFF2-40B4-BE49-F238E27FC236}">
                <a16:creationId xmlns:a16="http://schemas.microsoft.com/office/drawing/2014/main" id="{6AE90CDD-4501-48A4-90F6-276DE153C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b="1" dirty="0">
                <a:solidFill>
                  <a:schemeClr val="bg1"/>
                </a:solidFill>
              </a:rPr>
              <a:t>Velocímetro principal: Matriz de funciones - alertas</a:t>
            </a:r>
          </a:p>
        </p:txBody>
      </p:sp>
      <p:pic>
        <p:nvPicPr>
          <p:cNvPr id="29699" name="Picture 1">
            <a:extLst>
              <a:ext uri="{FF2B5EF4-FFF2-40B4-BE49-F238E27FC236}">
                <a16:creationId xmlns:a16="http://schemas.microsoft.com/office/drawing/2014/main" id="{96E8D8A5-D88D-43ED-8F83-9CBFECDDE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31187" r="15970" b="32294"/>
          <a:stretch>
            <a:fillRect/>
          </a:stretch>
        </p:blipFill>
        <p:spPr bwMode="auto">
          <a:xfrm>
            <a:off x="3130550" y="874713"/>
            <a:ext cx="4552950" cy="159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Box 4">
            <a:extLst>
              <a:ext uri="{FF2B5EF4-FFF2-40B4-BE49-F238E27FC236}">
                <a16:creationId xmlns:a16="http://schemas.microsoft.com/office/drawing/2014/main" id="{2C5A2465-B331-43E7-98A0-9B3F20104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1397000"/>
            <a:ext cx="251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200" b="1" u="sng" dirty="0"/>
              <a:t>Área de visualización de mensajes para A y B</a:t>
            </a:r>
            <a:endParaRPr lang="es-ES" altLang="en-US" sz="1200" dirty="0"/>
          </a:p>
        </p:txBody>
      </p:sp>
      <p:cxnSp>
        <p:nvCxnSpPr>
          <p:cNvPr id="29701" name="Straight Arrow Connector 5">
            <a:extLst>
              <a:ext uri="{FF2B5EF4-FFF2-40B4-BE49-F238E27FC236}">
                <a16:creationId xmlns:a16="http://schemas.microsoft.com/office/drawing/2014/main" id="{FB1090C4-7A11-4DEB-8212-67F4BFF95AAD}"/>
              </a:ext>
            </a:extLst>
          </p:cNvPr>
          <p:cNvCxnSpPr>
            <a:cxnSpLocks noChangeShapeType="1"/>
            <a:stCxn id="29700" idx="3"/>
          </p:cNvCxnSpPr>
          <p:nvPr/>
        </p:nvCxnSpPr>
        <p:spPr bwMode="auto">
          <a:xfrm flipV="1">
            <a:off x="2935288" y="1535114"/>
            <a:ext cx="1257300" cy="92719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0D2D98A-6C8E-448B-A85E-6F0DDC88C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65596"/>
              </p:ext>
            </p:extLst>
          </p:nvPr>
        </p:nvGraphicFramePr>
        <p:xfrm>
          <a:off x="322263" y="2611438"/>
          <a:ext cx="8499476" cy="2647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4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4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6">
                <a:tc gridSpan="4"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Mensajes de información (A)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6">
                <a:tc gridSpan="4"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Los mensajes de información se mostrarán de acuerdo a la opción seleccionada en el velocímetro secundario ODO / TRIP</a:t>
                      </a:r>
                      <a:r>
                        <a:rPr lang="es-ES" sz="1200" baseline="0" noProof="0" dirty="0">
                          <a:solidFill>
                            <a:schemeClr val="tx1"/>
                          </a:solidFill>
                        </a:rPr>
                        <a:t> 1/ TRIP 2 /</a:t>
                      </a:r>
                      <a:r>
                        <a:rPr lang="es-ES" sz="1200" baseline="0" noProof="0" dirty="0" err="1">
                          <a:solidFill>
                            <a:schemeClr val="tx1"/>
                          </a:solidFill>
                        </a:rPr>
                        <a:t>Info</a:t>
                      </a:r>
                      <a:r>
                        <a:rPr lang="es-ES" sz="1200" baseline="0" noProof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s-E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6">
                <a:tc>
                  <a:txBody>
                    <a:bodyPr/>
                    <a:lstStyle/>
                    <a:p>
                      <a:pPr algn="ctr"/>
                      <a:r>
                        <a:rPr lang="es-ES" sz="1200" b="1" noProof="0">
                          <a:solidFill>
                            <a:schemeClr val="tx1"/>
                          </a:solidFill>
                        </a:rPr>
                        <a:t>ODO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noProof="0">
                          <a:solidFill>
                            <a:schemeClr val="tx1"/>
                          </a:solidFill>
                        </a:rPr>
                        <a:t>TRIP 1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TRIP 2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noProof="0">
                          <a:solidFill>
                            <a:schemeClr val="tx1"/>
                          </a:solidFill>
                        </a:rPr>
                        <a:t>Info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728"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Consumo dinámico de combustible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Consumo promedio de combustible 1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Consumo promedio de combustible 2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Alerta activa 1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728"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Servicio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Velocidad promedio 1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Velocidad promedio 2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Alerta activa 2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728">
                <a:tc>
                  <a:txBody>
                    <a:bodyPr/>
                    <a:lstStyle/>
                    <a:p>
                      <a:endParaRPr lang="es-E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Tiempo del trayecto 1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Tiempo del trayecto 2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Alerta activa 3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728">
                <a:tc>
                  <a:txBody>
                    <a:bodyPr/>
                    <a:lstStyle/>
                    <a:p>
                      <a:endParaRPr lang="es-E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Rango de combustible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Rango de combustible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EF5732-E011-4667-B9F7-3F8E73C60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48296"/>
              </p:ext>
            </p:extLst>
          </p:nvPr>
        </p:nvGraphicFramePr>
        <p:xfrm>
          <a:off x="322263" y="946150"/>
          <a:ext cx="5767387" cy="5176839"/>
        </p:xfrm>
        <a:graphic>
          <a:graphicData uri="http://schemas.openxmlformats.org/drawingml/2006/table">
            <a:tbl>
              <a:tblPr/>
              <a:tblGrid>
                <a:gridCol w="792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4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59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Nº</a:t>
                      </a:r>
                      <a:endParaRPr lang="es-ES" sz="1200" b="1" kern="1200" baseline="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Parámetro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2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3" action="ppaction://hlinkpres?slideindex=3&amp;slidetitle=PowerPoint Presentation"/>
                        </a:rPr>
                        <a:t>Características Destacadas</a:t>
                      </a:r>
                      <a:endParaRPr lang="es-ES" sz="1200" b="1" kern="1200" baseline="0" noProof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178665"/>
                  </a:ext>
                </a:extLst>
              </a:tr>
              <a:tr h="4282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4" action="ppaction://hlinkpres?slideindex=8&amp;slidetitle=PowerPoint Presentation"/>
                        </a:rPr>
                        <a:t>Especificaciones Técnicas</a:t>
                      </a:r>
                      <a:endParaRPr lang="es-ES" sz="1200" b="1" kern="1200" baseline="0" noProof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51408"/>
                  </a:ext>
                </a:extLst>
              </a:tr>
              <a:tr h="4282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5" action="ppaction://hlinkpres?slideindex=14&amp;slidetitle=PowerPoint Presentation"/>
                        </a:rPr>
                        <a:t>Información sobre el Velocímetro</a:t>
                      </a:r>
                      <a:endParaRPr lang="es-ES" sz="1200" b="1" kern="1200" baseline="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2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6" action="ppaction://hlinkpres?slideindex=26&amp;slidetitle=PowerPoint Presentation"/>
                        </a:rPr>
                        <a:t>Herramientas Especiales</a:t>
                      </a:r>
                      <a:endParaRPr lang="es-ES" sz="1200" b="1" kern="1200" baseline="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2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7" action="ppaction://hlinkpres?slideindex=29&amp;slidetitle=PowerPoint Presentation"/>
                        </a:rPr>
                        <a:t>Información sobre las Horquillas Invertidas (USD)</a:t>
                      </a:r>
                      <a:endParaRPr lang="es-ES" sz="1200" b="1" kern="1200" baseline="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2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8" action="ppaction://hlinkpres?slideindex=31&amp;slidetitle=PowerPoint Presentation"/>
                        </a:rPr>
                        <a:t>7 </a:t>
                      </a:r>
                      <a:r>
                        <a:rPr lang="es-ES" sz="1200" b="1" kern="1200" baseline="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8" action="ppaction://hlinkpres?slideindex=31&amp;slidetitle=PowerPoint Presentation"/>
                        </a:rPr>
                        <a:t>SOPs</a:t>
                      </a: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8" action="ppaction://hlinkpres?slideindex=31&amp;slidetitle=PowerPoint Presentation"/>
                        </a:rPr>
                        <a:t> Importantes</a:t>
                      </a:r>
                      <a:endParaRPr lang="es-ES" sz="1200" b="1" kern="1200" baseline="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2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9" action="ppaction://hlinkpres?slideindex=80&amp;slidetitle=PowerPoint Presentation"/>
                        </a:rPr>
                        <a:t>Cuadro de Mantenimiento Preventivo Revisado</a:t>
                      </a:r>
                      <a:endParaRPr lang="es-ES" sz="1200" b="1" kern="1200" baseline="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2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8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10" action="ppaction://hlinkpres?slideindex=82&amp;slidetitle=PowerPoint Presentation"/>
                        </a:rPr>
                        <a:t>Hoja de PDI Revisada</a:t>
                      </a:r>
                      <a:endParaRPr lang="es-ES" sz="1200" b="1" kern="1200" baseline="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2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11" action="ppaction://hlinkpres?slideindex=87&amp;slidetitle=PowerPoint Presentation"/>
                        </a:rPr>
                        <a:t>Identificación de Piezas</a:t>
                      </a:r>
                      <a:endParaRPr lang="es-ES" sz="1200" b="1" kern="1200" baseline="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2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12" action="ppaction://hlinkpres?slideindex=137&amp;slidetitle=PowerPoint Presentation"/>
                        </a:rPr>
                        <a:t>Diagramas de Circuito Eléctrico Individuales</a:t>
                      </a:r>
                      <a:endParaRPr lang="es-ES" sz="1200" b="1" kern="1200" baseline="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2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kern="1200" baseline="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11</a:t>
                      </a: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  <a:hlinkClick r:id="rId13" action="ppaction://hlinkpres?slideindex=150&amp;slidetitle=PowerPoint Presentation"/>
                        </a:rPr>
                        <a:t>Direccionamiento de Mangueras y sensor de velocidad</a:t>
                      </a:r>
                      <a:endParaRPr lang="es-ES" sz="1200" b="1" kern="1200" baseline="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36" marR="9523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235" name="TextBox 1">
            <a:extLst>
              <a:ext uri="{FF2B5EF4-FFF2-40B4-BE49-F238E27FC236}">
                <a16:creationId xmlns:a16="http://schemas.microsoft.com/office/drawing/2014/main" id="{4831BB2D-DA21-412C-A627-80B3F53B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25"/>
            <a:ext cx="2757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sz="2400" b="1">
                <a:solidFill>
                  <a:schemeClr val="bg1"/>
                </a:solidFill>
              </a:rPr>
              <a:t>Índice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>
            <a:extLst>
              <a:ext uri="{FF2B5EF4-FFF2-40B4-BE49-F238E27FC236}">
                <a16:creationId xmlns:a16="http://schemas.microsoft.com/office/drawing/2014/main" id="{2D89044F-7968-4A90-8C33-12A1DF6BD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b="1" dirty="0">
                <a:solidFill>
                  <a:schemeClr val="bg1"/>
                </a:solidFill>
              </a:rPr>
              <a:t>Velocímetro principal: Matriz de funciones - alertas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899280-1FA7-43C6-900D-C78C362A1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382169"/>
              </p:ext>
            </p:extLst>
          </p:nvPr>
        </p:nvGraphicFramePr>
        <p:xfrm>
          <a:off x="169863" y="849313"/>
          <a:ext cx="8572745" cy="5812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3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2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5">
                <a:tc gridSpan="4"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Mensajes de alerta (B)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Prioridad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Parámetro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Señal/Entrada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Descripción del mensaje de alerta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5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Falla ECU CAN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No hay comunicación CAN desde EMS ECU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ECU CAN falla de comunicación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5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Falla ABS CAN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No hay comunicación CAN desde ABS ECU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ABS CAN falla de comunicación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5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Falla Velocímetro</a:t>
                      </a:r>
                    </a:p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Secundario CAN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No hay comunicación CAN con el velocímetro secundario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S CAN falla de comunicación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Apagado del motor ON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Señal CAN desde ECU 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Apagado del motor en ON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Parador lateral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Señal CAN desde ECU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Parador lateral abajo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Presión aceite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Desde el ramal eléctrico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Baja presión de aceite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Temperatura refrigerante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Señal CAN desde ECU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Temperatura refrigerante alta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5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Carga batería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Desde el ramal eléctrico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Batería baja (Voltaje 11.5 V por más de 60 s)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003">
                <a:tc rowSpan="2"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Nivel de combustible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Desde el ramal eléctrico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Nivel bajo (Barras =2)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5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Repostaje de combustible (Barras =1)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205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Falla en el sensor del nivel de combustible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Desde el ramal eléctrico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Falla en el sensor del nivel de combustible.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(corto o circuito abierto en el sensor)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7205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Falla en el sensor de temperatura del refrigerante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Señal CAN desde ECU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Falla en el sensor del refrigerante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6101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Recordatorio de Servicio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Distancia a recorrer para siguiente servicio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Recordatorio de servicio con ícono</a:t>
                      </a: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2790FD-0ADF-4981-A4DC-F750E92CDACF}"/>
              </a:ext>
            </a:extLst>
          </p:cNvPr>
          <p:cNvSpPr txBox="1"/>
          <p:nvPr/>
        </p:nvSpPr>
        <p:spPr>
          <a:xfrm>
            <a:off x="322263" y="923925"/>
            <a:ext cx="849947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u="sng" dirty="0"/>
              <a:t>Notas:</a:t>
            </a:r>
          </a:p>
          <a:p>
            <a:pPr>
              <a:defRPr/>
            </a:pPr>
            <a:endParaRPr lang="es-ES" sz="1200" b="1" u="sng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Si hay más de un mensaje, la prioridad se da de acuerdo a la tabla anterior.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Si hay más de un mensaje se desplazarán después de 5 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s-ES" sz="1200" dirty="0"/>
          </a:p>
          <a:p>
            <a:pPr>
              <a:defRPr/>
            </a:pPr>
            <a:endParaRPr lang="es-ES" sz="1200" dirty="0"/>
          </a:p>
          <a:p>
            <a:pPr>
              <a:defRPr/>
            </a:pPr>
            <a:r>
              <a:rPr lang="es-ES" sz="1200" b="1" u="sng" dirty="0"/>
              <a:t>Otras alertas:</a:t>
            </a:r>
          </a:p>
          <a:p>
            <a:pPr>
              <a:defRPr/>
            </a:pPr>
            <a:endParaRPr lang="es-ES" sz="1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CBBF5D-27CE-4B52-84F2-A6D00086F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859301"/>
              </p:ext>
            </p:extLst>
          </p:nvPr>
        </p:nvGraphicFramePr>
        <p:xfrm>
          <a:off x="311150" y="2711450"/>
          <a:ext cx="8510588" cy="1019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4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168"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Parámetro</a:t>
                      </a:r>
                    </a:p>
                  </a:txBody>
                  <a:tcPr marL="91429" marR="91429" marT="45684" marB="456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Señal / Entrada</a:t>
                      </a:r>
                    </a:p>
                  </a:txBody>
                  <a:tcPr marL="91429" marR="91429" marT="45684" marB="456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Descripción de la alerta</a:t>
                      </a:r>
                    </a:p>
                  </a:txBody>
                  <a:tcPr marL="91429" marR="91429" marT="45684" marB="456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07"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Giro del Odómetro</a:t>
                      </a:r>
                    </a:p>
                  </a:txBody>
                  <a:tcPr marL="91429" marR="91429" marT="45684" marB="456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Lectura del odómetro &gt;</a:t>
                      </a:r>
                    </a:p>
                    <a:p>
                      <a:r>
                        <a:rPr lang="es-ES" sz="1200" noProof="0">
                          <a:solidFill>
                            <a:schemeClr val="tx1"/>
                          </a:solidFill>
                        </a:rPr>
                        <a:t>999,999 km.</a:t>
                      </a:r>
                    </a:p>
                  </a:txBody>
                  <a:tcPr marL="91429" marR="91429" marT="45684" marB="456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Giro odómetro = 1 por 10s al encender</a:t>
                      </a:r>
                    </a:p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Giro odómetro = 2 si el odómetro supera los 999,999</a:t>
                      </a:r>
                    </a:p>
                    <a:p>
                      <a:r>
                        <a:rPr lang="es-ES" sz="1200" noProof="0" dirty="0">
                          <a:solidFill>
                            <a:schemeClr val="tx1"/>
                          </a:solidFill>
                        </a:rPr>
                        <a:t>km dos veces</a:t>
                      </a:r>
                    </a:p>
                  </a:txBody>
                  <a:tcPr marL="91429" marR="91429" marT="45684" marB="456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7458C23-1009-438A-A973-39C0A7EC6100}"/>
              </a:ext>
            </a:extLst>
          </p:cNvPr>
          <p:cNvSpPr txBox="1"/>
          <p:nvPr/>
        </p:nvSpPr>
        <p:spPr>
          <a:xfrm>
            <a:off x="311150" y="4298950"/>
            <a:ext cx="82724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200" b="1" u="sng"/>
              <a:t>Notas: </a:t>
            </a:r>
            <a:r>
              <a:rPr lang="es-ES" sz="1200"/>
              <a:t>Estado genérico de la alerta LED</a:t>
            </a:r>
          </a:p>
          <a:p>
            <a:pPr>
              <a:defRPr/>
            </a:pPr>
            <a:r>
              <a:rPr lang="es-ES" sz="1200"/>
              <a:t>- Continuamente encendido para alertas =1</a:t>
            </a:r>
          </a:p>
          <a:p>
            <a:pPr>
              <a:defRPr/>
            </a:pPr>
            <a:r>
              <a:rPr lang="es-ES" sz="1200"/>
              <a:t>- Parpadea para errores &gt; a 1</a:t>
            </a:r>
          </a:p>
        </p:txBody>
      </p:sp>
      <p:sp>
        <p:nvSpPr>
          <p:cNvPr id="33810" name="TextBox 1">
            <a:extLst>
              <a:ext uri="{FF2B5EF4-FFF2-40B4-BE49-F238E27FC236}">
                <a16:creationId xmlns:a16="http://schemas.microsoft.com/office/drawing/2014/main" id="{79A5F3D5-8FED-42AE-8C85-774F3E0A5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b="1" dirty="0">
                <a:solidFill>
                  <a:schemeClr val="bg1"/>
                </a:solidFill>
              </a:rPr>
              <a:t>Velocímetro principal: Matriz de funciones - alertas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>
            <a:extLst>
              <a:ext uri="{FF2B5EF4-FFF2-40B4-BE49-F238E27FC236}">
                <a16:creationId xmlns:a16="http://schemas.microsoft.com/office/drawing/2014/main" id="{2FD5637B-690D-4D28-BBFA-33D9F9DC4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15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b="1" dirty="0">
                <a:solidFill>
                  <a:schemeClr val="bg1"/>
                </a:solidFill>
              </a:rPr>
              <a:t>Velocímetro secundario: Imagen y descripción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8472D5-7B36-4FBD-84A2-C2C0CA4B97A5}"/>
              </a:ext>
            </a:extLst>
          </p:cNvPr>
          <p:cNvSpPr txBox="1"/>
          <p:nvPr/>
        </p:nvSpPr>
        <p:spPr>
          <a:xfrm>
            <a:off x="273050" y="4375150"/>
            <a:ext cx="8539163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u="sng" dirty="0"/>
              <a:t>Notas:</a:t>
            </a:r>
          </a:p>
          <a:p>
            <a:pPr>
              <a:defRPr/>
            </a:pP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/>
              <a:t>El velocímetro secundario debe establecer comunicación con el velocímetro principal.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/>
              <a:t>Los botones MODE y SET se transmiten al velocímetro principal por la interfaz CAN.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/>
              <a:t>Luego de encender el velocímetro, todos los segmentos del LCD </a:t>
            </a:r>
            <a:r>
              <a:rPr lang="es-ES" sz="1400"/>
              <a:t>e iconos </a:t>
            </a:r>
            <a:r>
              <a:rPr lang="es-ES" sz="1400" dirty="0"/>
              <a:t>se encenderán. Luego de 3s los parámetros se mostrarán de acuerdo a las señales de entrada.</a:t>
            </a:r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36958D41-1B06-494F-8DA3-4350F8282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14455" r="12994" b="44357"/>
          <a:stretch>
            <a:fillRect/>
          </a:stretch>
        </p:blipFill>
        <p:spPr bwMode="auto">
          <a:xfrm>
            <a:off x="928688" y="955675"/>
            <a:ext cx="7681912" cy="3151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>
            <a:extLst>
              <a:ext uri="{FF2B5EF4-FFF2-40B4-BE49-F238E27FC236}">
                <a16:creationId xmlns:a16="http://schemas.microsoft.com/office/drawing/2014/main" id="{4079EAED-90EE-433B-A8EF-781A543D6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15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b="1" dirty="0">
                <a:solidFill>
                  <a:schemeClr val="bg1"/>
                </a:solidFill>
              </a:rPr>
              <a:t>Detalles del Velocímetro Secundario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E0B46-03ED-464B-9B09-F91A5AF0DCF6}"/>
              </a:ext>
            </a:extLst>
          </p:cNvPr>
          <p:cNvSpPr txBox="1"/>
          <p:nvPr/>
        </p:nvSpPr>
        <p:spPr>
          <a:xfrm>
            <a:off x="169863" y="849313"/>
            <a:ext cx="7893050" cy="4955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u="sng" dirty="0"/>
              <a:t>Pantalla del Odómetro (ODO):</a:t>
            </a:r>
          </a:p>
          <a:p>
            <a:pPr>
              <a:defRPr/>
            </a:pPr>
            <a:endParaRPr lang="es-ES" sz="1400" b="1" u="sng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Tipo: 6 dígitos </a:t>
            </a:r>
            <a:r>
              <a:rPr lang="es-ES" sz="1200"/>
              <a:t>con íconos </a:t>
            </a:r>
            <a:r>
              <a:rPr lang="es-ES" sz="1200" dirty="0"/>
              <a:t>de ODO y km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Indicación: 0 a 999 999 km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Señal de entrada: El velocímetro principal debe enviar la lectura al velocímetro secundario.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Cuando no se reciba información del velocímetro principal, entonces los segmentos del ODO mostrarán “-----” la comunicación S CAN falla y se mostrará en la matriz del velocímetro principal.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Vuelve a cero luego de 999 999 km y comienza el conteo nuevamente.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Luego del ciclo de encendido, la matriz de mensajes mostrará “ODO ROLL OVER = 1 por 10 s..</a:t>
            </a:r>
          </a:p>
          <a:p>
            <a:pPr>
              <a:defRPr/>
            </a:pPr>
            <a:endParaRPr lang="es-ES" sz="1200" u="sng" dirty="0"/>
          </a:p>
          <a:p>
            <a:pPr>
              <a:defRPr/>
            </a:pPr>
            <a:endParaRPr lang="es-ES" sz="1200" u="sng" dirty="0"/>
          </a:p>
          <a:p>
            <a:pPr>
              <a:defRPr/>
            </a:pPr>
            <a:r>
              <a:rPr lang="es-ES" sz="1200" b="1" u="sng" dirty="0"/>
              <a:t>Odómetro parcial (</a:t>
            </a:r>
            <a:r>
              <a:rPr lang="es-ES" sz="1200" b="1" u="sng" dirty="0" err="1"/>
              <a:t>Trip</a:t>
            </a:r>
            <a:r>
              <a:rPr lang="es-ES" sz="1200" b="1" u="sng" dirty="0"/>
              <a:t> 1 y </a:t>
            </a:r>
            <a:r>
              <a:rPr lang="es-ES" sz="1200" b="1" u="sng" dirty="0" err="1"/>
              <a:t>Trip</a:t>
            </a:r>
            <a:r>
              <a:rPr lang="es-ES" sz="1200" b="1" u="sng" dirty="0"/>
              <a:t> 2) :</a:t>
            </a:r>
          </a:p>
          <a:p>
            <a:pPr>
              <a:defRPr/>
            </a:pPr>
            <a:endParaRPr lang="es-ES" sz="1200" b="1" u="sng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Tipo: 4 dígitos </a:t>
            </a:r>
            <a:r>
              <a:rPr lang="es-ES" sz="1200"/>
              <a:t>con íconos </a:t>
            </a:r>
            <a:r>
              <a:rPr lang="es-ES" sz="1200" dirty="0"/>
              <a:t>para </a:t>
            </a:r>
            <a:r>
              <a:rPr lang="es-ES" sz="1200" dirty="0" err="1"/>
              <a:t>Trip</a:t>
            </a:r>
            <a:r>
              <a:rPr lang="es-ES" sz="1200" dirty="0"/>
              <a:t> 1 o 2.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Indicación: De 0 a 999.9 km.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Señal de entrada: El velocímetro principal enviará la lectura TRIP 1 / 2 al velocímetro secundario.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Cuando no se reciba información del velocímetro principal, entonces los segmentos del ODO mostrarán “-----” la comunicación S CAN falla y se mostrará en la matriz del velocímetro principal.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Vuelve a cero luego de 999.9 km y comienza el conteo nuevamente.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TRIP 1,TRIP 2 y ODO se actualizan simultáneamente.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s-ES" sz="1200" dirty="0"/>
          </a:p>
          <a:p>
            <a:pPr>
              <a:defRPr/>
            </a:pPr>
            <a:r>
              <a:rPr lang="es-ES" sz="1200" b="1" u="sng" dirty="0"/>
              <a:t>Reloj:</a:t>
            </a:r>
          </a:p>
          <a:p>
            <a:pPr>
              <a:defRPr/>
            </a:pPr>
            <a:endParaRPr lang="es-ES" sz="1200" b="1" u="sng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Tipo: Digital, 7 segmentos con 3.5 dígitos.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Indicación: Formato 12 horas con indicación AM y PM. </a:t>
            </a:r>
          </a:p>
          <a:p>
            <a:pPr>
              <a:defRPr/>
            </a:pPr>
            <a:r>
              <a:rPr lang="es-ES" sz="1200" dirty="0"/>
              <a:t>	HH : MM Con ( : ) parpadeando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7976B1-6CF4-4BB5-86DA-972A34A8D4DA}"/>
              </a:ext>
            </a:extLst>
          </p:cNvPr>
          <p:cNvSpPr txBox="1"/>
          <p:nvPr/>
        </p:nvSpPr>
        <p:spPr>
          <a:xfrm>
            <a:off x="169863" y="849313"/>
            <a:ext cx="8424862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1400" b="1" u="sng" dirty="0"/>
          </a:p>
          <a:p>
            <a:pPr>
              <a:defRPr/>
            </a:pPr>
            <a:r>
              <a:rPr lang="es-ES" sz="1400" b="1" u="sng" dirty="0"/>
              <a:t>Indicación de Marcha:</a:t>
            </a:r>
          </a:p>
          <a:p>
            <a:pPr>
              <a:defRPr/>
            </a:pPr>
            <a:endParaRPr lang="en-US" sz="1400" b="1" u="sng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Tipo: Indicación digital con un número de 7 segmentos.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Señal de entrada: 6 entradas por cada marcha y neutro en CAN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Cuando no hay señal de neutro ni de alguna marcha, entonces el velocímetro secundario no mostrará la marcha y el ícono "Gear" parpadeará.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Si hay más de una entrada, el ícono "GEAR" parpadeará y se mostrará la señal de menor valor.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 dirty="0"/>
              <a:t>Muestra 0 cuando el vehículo está en neutro.</a:t>
            </a:r>
            <a:endParaRPr lang="en-US" sz="1200" b="1" u="sng" dirty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u="sng" dirty="0"/>
          </a:p>
          <a:p>
            <a:pPr>
              <a:defRPr/>
            </a:pPr>
            <a:endParaRPr lang="en-US" sz="1200" u="sng" dirty="0"/>
          </a:p>
        </p:txBody>
      </p:sp>
      <p:sp>
        <p:nvSpPr>
          <p:cNvPr id="39939" name="TextBox 1">
            <a:extLst>
              <a:ext uri="{FF2B5EF4-FFF2-40B4-BE49-F238E27FC236}">
                <a16:creationId xmlns:a16="http://schemas.microsoft.com/office/drawing/2014/main" id="{0F4627EF-A7C0-420C-AE93-BB6CA89C9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15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b="1" dirty="0">
                <a:solidFill>
                  <a:schemeClr val="bg1"/>
                </a:solidFill>
              </a:rPr>
              <a:t>Detalles del Velocímetro Secundario</a:t>
            </a: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>
            <a:extLst>
              <a:ext uri="{FF2B5EF4-FFF2-40B4-BE49-F238E27FC236}">
                <a16:creationId xmlns:a16="http://schemas.microsoft.com/office/drawing/2014/main" id="{D6434195-C335-4FAA-AD79-05F77C431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2062163"/>
            <a:ext cx="5995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400" b="1" dirty="0"/>
              <a:t>SOP Reinicio del Recordatorio de Servicio:</a:t>
            </a:r>
            <a:endParaRPr lang="en-US" altLang="en-US" sz="1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015394-F9CE-4064-ACDC-4A5D5F8ED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026079"/>
              </p:ext>
            </p:extLst>
          </p:nvPr>
        </p:nvGraphicFramePr>
        <p:xfrm>
          <a:off x="246063" y="2433187"/>
          <a:ext cx="8594725" cy="1602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297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La velocidad del motor y del vehículo debe ser cero.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Presione el botón de modo, coloque la cerradura de encendido en ON y mantenga presionado el botón de modo por más de 10 segundos.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Suelte el botón de modo una vez que el ícono de servicio parpadee. (Se muestra en la línea 1 de la matriz del velocímetro principal)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Durante los 10 s que el ícono de servicio parpadea, presione el botón Set por más de 5 s: El ícono de servicio se apaga y el kilometraje del siguiente servicio se muestra en la línea 2 de la matriz.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Luego de 5 s, el velocímetro saldrá del modo de reinicio del recordatorio de servicio.</a:t>
                      </a:r>
                    </a:p>
                  </a:txBody>
                  <a:tcPr marL="91442" marR="91442" marT="45734" marB="45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A9E4514-AC44-47F2-A5FC-0BFDAA430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255678"/>
              </p:ext>
            </p:extLst>
          </p:nvPr>
        </p:nvGraphicFramePr>
        <p:xfrm>
          <a:off x="223838" y="4795838"/>
          <a:ext cx="8623300" cy="1371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Reinicio normal del recordatorio de servicio: Distancia al servicio&gt; 450 km Y no se realiza el reinicio del servicio para el intervalo actual.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es-ES" sz="1200" b="0" dirty="0" err="1">
                          <a:solidFill>
                            <a:schemeClr val="tx1"/>
                          </a:solidFill>
                        </a:rPr>
                        <a:t>Ej</a:t>
                      </a:r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: Si se reinicia X &gt; = 9450 km y &lt; 14000, el siguiente servicio mostrado será 14450 km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Reinicio previo al recordatorio de servicio: Distancia al servicio &lt; = 450 km Y no se realiza el reinicio del servicio para el intervalo actual.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es-ES" sz="1200" b="0" dirty="0" err="1">
                          <a:solidFill>
                            <a:schemeClr val="tx1"/>
                          </a:solidFill>
                        </a:rPr>
                        <a:t>Ej</a:t>
                      </a:r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: Si se reinicia X &gt; = 14000 km y &lt; 14500, el siguiente servicio mostrado será 19450 km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999" name="TextBox 3">
            <a:extLst>
              <a:ext uri="{FF2B5EF4-FFF2-40B4-BE49-F238E27FC236}">
                <a16:creationId xmlns:a16="http://schemas.microsoft.com/office/drawing/2014/main" id="{917000AF-FB24-410B-8324-DAB4FDE3F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4491038"/>
            <a:ext cx="5995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400" b="1" dirty="0"/>
              <a:t>Reinicio normal y previo al recordatorio de servicio:</a:t>
            </a:r>
            <a:endParaRPr lang="en-US" altLang="en-US" sz="14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C49C92F-C0AC-419E-92B3-7A2D12CEF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107307"/>
              </p:ext>
            </p:extLst>
          </p:nvPr>
        </p:nvGraphicFramePr>
        <p:xfrm>
          <a:off x="246063" y="849313"/>
          <a:ext cx="8261350" cy="1189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9037">
                <a:tc>
                  <a:txBody>
                    <a:bodyPr/>
                    <a:lstStyle/>
                    <a:p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Es posible reiniciar el recordatorio de servicio en todos</a:t>
                      </a:r>
                    </a:p>
                    <a:p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los modos.</a:t>
                      </a:r>
                    </a:p>
                    <a:p>
                      <a:endParaRPr lang="es-ES" sz="12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La velocidad del motor y del vehículo debe ser cero.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El valor por defecto antes del primer servicio es 450 km.</a:t>
                      </a:r>
                    </a:p>
                    <a:p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2do servicio a 4450 km.</a:t>
                      </a:r>
                    </a:p>
                    <a:p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3er servicio a 9450 km.</a:t>
                      </a:r>
                    </a:p>
                    <a:p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4to servicio a 14450 km y luego hasta los 999 450 km.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008" name="TextBox 3">
            <a:extLst>
              <a:ext uri="{FF2B5EF4-FFF2-40B4-BE49-F238E27FC236}">
                <a16:creationId xmlns:a16="http://schemas.microsoft.com/office/drawing/2014/main" id="{D2976025-5222-4EFB-A6C6-8581F825D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227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b="1" dirty="0">
                <a:solidFill>
                  <a:schemeClr val="bg1"/>
                </a:solidFill>
              </a:rPr>
              <a:t>Guía para reiniciar el recordatorio de servicio</a:t>
            </a:r>
          </a:p>
        </p:txBody>
      </p:sp>
      <p:pic>
        <p:nvPicPr>
          <p:cNvPr id="42009" name="Picture 54" descr="Image result for back button img">
            <a:hlinkClick r:id="rId4" action="ppaction://hlinkpres?slideindex=2&amp;slidetitle=PowerPoint Presentation"/>
            <a:extLst>
              <a:ext uri="{FF2B5EF4-FFF2-40B4-BE49-F238E27FC236}">
                <a16:creationId xmlns:a16="http://schemas.microsoft.com/office/drawing/2014/main" id="{B2F847B0-C7EE-4D0C-8C8C-90D1B0F8D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6464300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9B770A6B-C352-4839-9D16-63C29C47E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261" y="3277210"/>
            <a:ext cx="37954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1" hangingPunct="1">
              <a:defRPr/>
            </a:pP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Herramientas Especiales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1A8DEB-E123-41DE-95DB-55439F845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296523"/>
              </p:ext>
            </p:extLst>
          </p:nvPr>
        </p:nvGraphicFramePr>
        <p:xfrm>
          <a:off x="230188" y="909638"/>
          <a:ext cx="8591550" cy="52956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6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63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Adaptador</a:t>
                      </a:r>
                      <a:r>
                        <a:rPr lang="es-ES" sz="1200" b="1" noProof="0">
                          <a:solidFill>
                            <a:schemeClr val="tx1"/>
                          </a:solidFill>
                        </a:rPr>
                        <a:t>: Pernos </a:t>
                      </a:r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superiores de las horquillas</a:t>
                      </a:r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0" algn="l" defTabSz="914400" rtl="0" eaLnBrk="1" latinLnBrk="0" hangingPunct="1"/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Código: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37 0044 14 </a:t>
                      </a: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Para ajustar y aflojar </a:t>
                      </a:r>
                      <a:r>
                        <a:rPr lang="es-ES" sz="1200" b="0" noProof="0">
                          <a:solidFill>
                            <a:schemeClr val="tx1"/>
                          </a:solidFill>
                        </a:rPr>
                        <a:t>los pernos </a:t>
                      </a: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superiores de las horquillas.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63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Pistola de aire caliente</a:t>
                      </a: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0" algn="l" defTabSz="914400" rtl="0" eaLnBrk="1" latinLnBrk="0" hangingPunct="1"/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Código:</a:t>
                      </a: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37 0044 13</a:t>
                      </a: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Para calentar el tubo interior de las horquillas antes de retirar el tapón del tubo interior.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63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Adaptador: Tapa roscada del tubo interior</a:t>
                      </a: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Código:</a:t>
                      </a: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 37 0041 89</a:t>
                      </a: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Para ajustar y aflojar la tapa roscada del tubo interior.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076" name="Picture 4">
            <a:extLst>
              <a:ext uri="{FF2B5EF4-FFF2-40B4-BE49-F238E27FC236}">
                <a16:creationId xmlns:a16="http://schemas.microsoft.com/office/drawing/2014/main" id="{805F831E-BEC9-4D30-981F-3CB74C481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9"/>
          <a:stretch>
            <a:fillRect/>
          </a:stretch>
        </p:blipFill>
        <p:spPr bwMode="auto">
          <a:xfrm>
            <a:off x="322263" y="2786063"/>
            <a:ext cx="2703512" cy="1550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7" name="Picture 5">
            <a:extLst>
              <a:ext uri="{FF2B5EF4-FFF2-40B4-BE49-F238E27FC236}">
                <a16:creationId xmlns:a16="http://schemas.microsoft.com/office/drawing/2014/main" id="{E17A8466-F1F1-4CA1-A25D-4AF7A78E9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6"/>
          <a:stretch>
            <a:fillRect/>
          </a:stretch>
        </p:blipFill>
        <p:spPr bwMode="auto">
          <a:xfrm>
            <a:off x="6089650" y="2760663"/>
            <a:ext cx="2674938" cy="1601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8" name="Picture 6">
            <a:extLst>
              <a:ext uri="{FF2B5EF4-FFF2-40B4-BE49-F238E27FC236}">
                <a16:creationId xmlns:a16="http://schemas.microsoft.com/office/drawing/2014/main" id="{F1EA798A-CFEA-46A6-A0AA-52812B5B5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2" b="7356"/>
          <a:stretch>
            <a:fillRect/>
          </a:stretch>
        </p:blipFill>
        <p:spPr bwMode="auto">
          <a:xfrm>
            <a:off x="322263" y="4525963"/>
            <a:ext cx="2708275" cy="1503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9" name="Picture 1">
            <a:extLst>
              <a:ext uri="{FF2B5EF4-FFF2-40B4-BE49-F238E27FC236}">
                <a16:creationId xmlns:a16="http://schemas.microsoft.com/office/drawing/2014/main" id="{682D9A8B-1B47-4FE9-8203-4D0BE23C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0623" r="200" b="8147"/>
          <a:stretch>
            <a:fillRect/>
          </a:stretch>
        </p:blipFill>
        <p:spPr bwMode="auto">
          <a:xfrm>
            <a:off x="6089650" y="973138"/>
            <a:ext cx="2674938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0" name="Picture 8">
            <a:extLst>
              <a:ext uri="{FF2B5EF4-FFF2-40B4-BE49-F238E27FC236}">
                <a16:creationId xmlns:a16="http://schemas.microsoft.com/office/drawing/2014/main" id="{9686A882-D964-4893-9AEA-6EB96205C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8" t="22054" r="13321" b="18271"/>
          <a:stretch>
            <a:fillRect/>
          </a:stretch>
        </p:blipFill>
        <p:spPr bwMode="auto">
          <a:xfrm>
            <a:off x="322263" y="947738"/>
            <a:ext cx="2703512" cy="165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1" name="Picture 7">
            <a:extLst>
              <a:ext uri="{FF2B5EF4-FFF2-40B4-BE49-F238E27FC236}">
                <a16:creationId xmlns:a16="http://schemas.microsoft.com/office/drawing/2014/main" id="{BD5A9DAF-991A-4A60-9DDC-75362B92D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5" b="28291"/>
          <a:stretch>
            <a:fillRect/>
          </a:stretch>
        </p:blipFill>
        <p:spPr bwMode="auto">
          <a:xfrm>
            <a:off x="6892925" y="4502150"/>
            <a:ext cx="1068388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5C5999-192F-4841-9151-D022582AF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449550"/>
              </p:ext>
            </p:extLst>
          </p:nvPr>
        </p:nvGraphicFramePr>
        <p:xfrm>
          <a:off x="230188" y="909638"/>
          <a:ext cx="8591550" cy="37490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6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6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Conductor del retén de aceite y del casquillo guía</a:t>
                      </a: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Código:</a:t>
                      </a: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 37 0042 89</a:t>
                      </a: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Para colocar el retén de aceite y el casquillo guía</a:t>
                      </a:r>
                      <a:r>
                        <a:rPr lang="es-ES" sz="1200" b="0" baseline="0" noProof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6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Bloque para sujetar las horquillas en el tornillo de banco</a:t>
                      </a:r>
                    </a:p>
                    <a:p>
                      <a:endParaRPr lang="es-ES" sz="1200" b="1" noProof="0" dirty="0">
                        <a:solidFill>
                          <a:schemeClr val="tx1"/>
                        </a:solidFill>
                      </a:endParaRPr>
                    </a:p>
                    <a:p>
                      <a:pPr marL="0" algn="l" defTabSz="914400" rtl="0" eaLnBrk="1" latinLnBrk="0" hangingPunct="1"/>
                      <a:r>
                        <a:rPr lang="es-ES" sz="1200" b="1" noProof="0" dirty="0">
                          <a:solidFill>
                            <a:schemeClr val="tx1"/>
                          </a:solidFill>
                        </a:rPr>
                        <a:t>Código: 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37 0044 12</a:t>
                      </a:r>
                      <a:endParaRPr lang="es-ES" sz="1200" b="1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es-ES" sz="1200" b="1" noProof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- Sujetar el pistón al momento de retirar y colocar la tuerca de seguridad.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noProof="0" dirty="0">
                          <a:solidFill>
                            <a:schemeClr val="tx1"/>
                          </a:solidFill>
                        </a:rPr>
                        <a:t>- Sujetar el tubo interior al momento de retirar o colocar la tapa roscada.</a:t>
                      </a:r>
                    </a:p>
                  </a:txBody>
                  <a:tcPr marL="182877" marR="91439" marT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6096" name="Picture 11">
            <a:extLst>
              <a:ext uri="{FF2B5EF4-FFF2-40B4-BE49-F238E27FC236}">
                <a16:creationId xmlns:a16="http://schemas.microsoft.com/office/drawing/2014/main" id="{C97BF4D1-1718-44F1-AFC8-230620ED0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2331" r="12424" b="4626"/>
          <a:stretch>
            <a:fillRect/>
          </a:stretch>
        </p:blipFill>
        <p:spPr bwMode="auto">
          <a:xfrm>
            <a:off x="374650" y="976313"/>
            <a:ext cx="2611438" cy="1633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7" name="Picture 12">
            <a:extLst>
              <a:ext uri="{FF2B5EF4-FFF2-40B4-BE49-F238E27FC236}">
                <a16:creationId xmlns:a16="http://schemas.microsoft.com/office/drawing/2014/main" id="{B9178B09-27A0-4973-87F6-62D9794C9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" b="12373"/>
          <a:stretch>
            <a:fillRect/>
          </a:stretch>
        </p:blipFill>
        <p:spPr bwMode="auto">
          <a:xfrm>
            <a:off x="6740525" y="976313"/>
            <a:ext cx="1446213" cy="162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8" name="Picture 3">
            <a:extLst>
              <a:ext uri="{FF2B5EF4-FFF2-40B4-BE49-F238E27FC236}">
                <a16:creationId xmlns:a16="http://schemas.microsoft.com/office/drawing/2014/main" id="{B9EB076C-F578-4C8D-B690-7B0738122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717800"/>
            <a:ext cx="2165350" cy="1624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9" name="Picture 4">
            <a:extLst>
              <a:ext uri="{FF2B5EF4-FFF2-40B4-BE49-F238E27FC236}">
                <a16:creationId xmlns:a16="http://schemas.microsoft.com/office/drawing/2014/main" id="{3BEF19BF-F5BB-491B-9190-366887AF4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16678" r="13278"/>
          <a:stretch>
            <a:fillRect/>
          </a:stretch>
        </p:blipFill>
        <p:spPr bwMode="auto">
          <a:xfrm>
            <a:off x="7346950" y="2722563"/>
            <a:ext cx="1117600" cy="164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0" name="Picture 9">
            <a:extLst>
              <a:ext uri="{FF2B5EF4-FFF2-40B4-BE49-F238E27FC236}">
                <a16:creationId xmlns:a16="http://schemas.microsoft.com/office/drawing/2014/main" id="{9D854664-0CD2-4C87-BC9A-9FEC53A40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6" r="22000"/>
          <a:stretch>
            <a:fillRect/>
          </a:stretch>
        </p:blipFill>
        <p:spPr bwMode="auto">
          <a:xfrm>
            <a:off x="6015038" y="2730500"/>
            <a:ext cx="1208087" cy="163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1" name="Picture 54" descr="Image result for back button img">
            <a:hlinkClick r:id="rId7" action="ppaction://hlinkpres?slideindex=2&amp;slidetitle=PowerPoint Presentation"/>
            <a:extLst>
              <a:ext uri="{FF2B5EF4-FFF2-40B4-BE49-F238E27FC236}">
                <a16:creationId xmlns:a16="http://schemas.microsoft.com/office/drawing/2014/main" id="{C5B1900D-FD17-4B01-A567-43F286858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6464300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413C3E7A-5832-4997-B801-EEDA14B24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3201988"/>
            <a:ext cx="7058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Información sobre las Horquillas Invertidas (USD)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9B770A6B-C352-4839-9D16-63C29C47E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052" y="3277210"/>
            <a:ext cx="42118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1" hangingPunct="1">
              <a:defRPr/>
            </a:pP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Características Destacadas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B356BB-9343-45C1-B7E8-8C0A85069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408209"/>
              </p:ext>
            </p:extLst>
          </p:nvPr>
        </p:nvGraphicFramePr>
        <p:xfrm>
          <a:off x="211138" y="909638"/>
          <a:ext cx="8645526" cy="36342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22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228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– Horquilla convencional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 – Horquilla invertida USD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787"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385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Tubo exterior en la parte inferior y tubo interior en la parte superior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Tubo exterior en la parte superior y tubo interior en la parte inferior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8144" name="Picture 3">
            <a:extLst>
              <a:ext uri="{FF2B5EF4-FFF2-40B4-BE49-F238E27FC236}">
                <a16:creationId xmlns:a16="http://schemas.microsoft.com/office/drawing/2014/main" id="{EC55492F-96D1-46FD-9C28-276AA4F8A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352550"/>
            <a:ext cx="1804987" cy="2687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5" name="Picture 4">
            <a:extLst>
              <a:ext uri="{FF2B5EF4-FFF2-40B4-BE49-F238E27FC236}">
                <a16:creationId xmlns:a16="http://schemas.microsoft.com/office/drawing/2014/main" id="{7F06E972-7695-4B5D-9B9E-B631307DB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1344613"/>
            <a:ext cx="1890712" cy="2695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33F997C4-FBCA-4AA2-9F81-927527384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4519613"/>
            <a:ext cx="70580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s-ES" sz="1200" b="1">
                <a:solidFill>
                  <a:schemeClr val="accent2">
                    <a:lumMod val="75000"/>
                  </a:schemeClr>
                </a:solidFill>
              </a:rPr>
              <a:t>Ventajas de la Horquilla invertida (USD):</a:t>
            </a:r>
          </a:p>
          <a:p>
            <a:pPr defTabSz="914400" eaLnBrk="1" hangingPunct="1">
              <a:defRPr/>
            </a:pPr>
            <a:endParaRPr lang="es-ES" sz="1200" b="1">
              <a:solidFill>
                <a:schemeClr val="accent2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Más ligera de manejar (al girar y maniobrar sobretodo en ciudad)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Mayor rigidez debido a una guía más grande y tubo exterior más largo, que proporciona un mejor manejo a alta velocidad y rendimiento de frenado.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Sensación suave de amortiguación incluso en baches duros y en carreteras en mal estado, gracias al amortiguador de goma dentro de la horquilla.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Mejora la apariencia premium del vehículo.</a:t>
            </a:r>
            <a:endParaRPr lang="es-ES" sz="12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B16B8-1994-425E-899C-26627015550B}"/>
              </a:ext>
            </a:extLst>
          </p:cNvPr>
          <p:cNvSpPr txBox="1"/>
          <p:nvPr/>
        </p:nvSpPr>
        <p:spPr>
          <a:xfrm>
            <a:off x="7024688" y="1797050"/>
            <a:ext cx="1085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</a:rPr>
              <a:t>Tubo exterior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6BD28-3DED-464B-B063-FA60C043B257}"/>
              </a:ext>
            </a:extLst>
          </p:cNvPr>
          <p:cNvSpPr txBox="1"/>
          <p:nvPr/>
        </p:nvSpPr>
        <p:spPr>
          <a:xfrm>
            <a:off x="7032625" y="3214688"/>
            <a:ext cx="12176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Tubo interior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DAADB-4F45-43AB-A0DE-796E266CCBE7}"/>
              </a:ext>
            </a:extLst>
          </p:cNvPr>
          <p:cNvSpPr txBox="1"/>
          <p:nvPr/>
        </p:nvSpPr>
        <p:spPr>
          <a:xfrm>
            <a:off x="7024688" y="2936875"/>
            <a:ext cx="1085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Guardapalvo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D71EAF-1EDB-4145-ACF9-427E2DCB2613}"/>
              </a:ext>
            </a:extLst>
          </p:cNvPr>
          <p:cNvSpPr txBox="1"/>
          <p:nvPr/>
        </p:nvSpPr>
        <p:spPr>
          <a:xfrm>
            <a:off x="7024688" y="3570288"/>
            <a:ext cx="1342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Abrazadera eje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B8EA7-FC68-4783-89E6-C2003152BC27}"/>
              </a:ext>
            </a:extLst>
          </p:cNvPr>
          <p:cNvSpPr txBox="1"/>
          <p:nvPr/>
        </p:nvSpPr>
        <p:spPr>
          <a:xfrm>
            <a:off x="3046413" y="3159125"/>
            <a:ext cx="1179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Tubo exterior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A02D1-21A9-4A3B-953A-1905A79FC810}"/>
              </a:ext>
            </a:extLst>
          </p:cNvPr>
          <p:cNvSpPr txBox="1"/>
          <p:nvPr/>
        </p:nvSpPr>
        <p:spPr>
          <a:xfrm>
            <a:off x="3046413" y="1930400"/>
            <a:ext cx="1146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Tubo interior</a:t>
            </a:r>
          </a:p>
        </p:txBody>
      </p:sp>
      <p:cxnSp>
        <p:nvCxnSpPr>
          <p:cNvPr id="48153" name="Straight Arrow Connector 6">
            <a:extLst>
              <a:ext uri="{FF2B5EF4-FFF2-40B4-BE49-F238E27FC236}">
                <a16:creationId xmlns:a16="http://schemas.microsoft.com/office/drawing/2014/main" id="{E4024527-0FA7-4171-8D2F-CCBA577A06A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058988" y="2070100"/>
            <a:ext cx="987425" cy="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4" name="Straight Arrow Connector 14">
            <a:extLst>
              <a:ext uri="{FF2B5EF4-FFF2-40B4-BE49-F238E27FC236}">
                <a16:creationId xmlns:a16="http://schemas.microsoft.com/office/drawing/2014/main" id="{56321022-756E-42E9-BCE7-83E3812659F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20938" y="3297238"/>
            <a:ext cx="665162" cy="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5" name="Straight Arrow Connector 17">
            <a:extLst>
              <a:ext uri="{FF2B5EF4-FFF2-40B4-BE49-F238E27FC236}">
                <a16:creationId xmlns:a16="http://schemas.microsoft.com/office/drawing/2014/main" id="{0CB4632D-3F03-4EC0-A2D8-C7D550943F3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37263" y="1935163"/>
            <a:ext cx="987425" cy="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6" name="Straight Arrow Connector 18">
            <a:extLst>
              <a:ext uri="{FF2B5EF4-FFF2-40B4-BE49-F238E27FC236}">
                <a16:creationId xmlns:a16="http://schemas.microsoft.com/office/drawing/2014/main" id="{273AA8C2-D953-437B-9866-08D11097888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59525" y="3370263"/>
            <a:ext cx="665163" cy="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7" name="Straight Arrow Connector 19">
            <a:extLst>
              <a:ext uri="{FF2B5EF4-FFF2-40B4-BE49-F238E27FC236}">
                <a16:creationId xmlns:a16="http://schemas.microsoft.com/office/drawing/2014/main" id="{5D53F957-99C7-4F28-854F-A6AEF6D188F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59525" y="3092450"/>
            <a:ext cx="665163" cy="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8" name="Straight Arrow Connector 20">
            <a:extLst>
              <a:ext uri="{FF2B5EF4-FFF2-40B4-BE49-F238E27FC236}">
                <a16:creationId xmlns:a16="http://schemas.microsoft.com/office/drawing/2014/main" id="{E8E3521A-61EF-457E-9FE3-28BE36515B0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67463" y="3709988"/>
            <a:ext cx="665162" cy="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8159" name="Picture 54" descr="Image result for back button img">
            <a:hlinkClick r:id="rId4" action="ppaction://hlinkpres?slideindex=2&amp;slidetitle=PowerPoint Presentation"/>
            <a:extLst>
              <a:ext uri="{FF2B5EF4-FFF2-40B4-BE49-F238E27FC236}">
                <a16:creationId xmlns:a16="http://schemas.microsoft.com/office/drawing/2014/main" id="{4CCFD629-BF3A-49FA-A002-0039291B9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6464300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36AFD0D7-1C51-4E39-9DA2-ACCD280FE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2290763"/>
            <a:ext cx="690562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s-ES" sz="2400" b="1">
                <a:solidFill>
                  <a:schemeClr val="accent6">
                    <a:lumMod val="75000"/>
                  </a:schemeClr>
                </a:solidFill>
              </a:rPr>
              <a:t>07 SOPs Importantes</a:t>
            </a:r>
          </a:p>
          <a:p>
            <a:pPr defTabSz="914400" eaLnBrk="1" hangingPunct="1">
              <a:defRPr/>
            </a:pPr>
            <a:endParaRPr lang="es-ES" sz="2000" b="1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defTabSz="914400" eaLnBrk="1" hangingPunct="1">
              <a:buAutoNum type="arabicPeriod"/>
              <a:defRPr/>
            </a:pPr>
            <a:r>
              <a:rPr lang="es-ES" sz="1600">
                <a:solidFill>
                  <a:schemeClr val="accent6">
                    <a:lumMod val="75000"/>
                  </a:schemeClr>
                </a:solidFill>
              </a:rPr>
              <a:t>Intalación de correas de equipaje</a:t>
            </a:r>
          </a:p>
          <a:p>
            <a:pPr marL="342900" indent="-342900" defTabSz="914400" eaLnBrk="1" hangingPunct="1">
              <a:buAutoNum type="arabicPeriod"/>
              <a:defRPr/>
            </a:pPr>
            <a:r>
              <a:rPr lang="es-ES" sz="1600">
                <a:solidFill>
                  <a:schemeClr val="accent6">
                    <a:lumMod val="75000"/>
                  </a:schemeClr>
                </a:solidFill>
              </a:rPr>
              <a:t>Reparación de la pinza delantera</a:t>
            </a:r>
          </a:p>
          <a:p>
            <a:pPr marL="342900" indent="-342900" defTabSz="914400" eaLnBrk="1" hangingPunct="1">
              <a:buAutoNum type="arabicPeriod"/>
              <a:defRPr/>
            </a:pPr>
            <a:r>
              <a:rPr lang="es-ES" altLang="en-US" sz="1600">
                <a:solidFill>
                  <a:schemeClr val="accent6">
                    <a:lumMod val="75000"/>
                  </a:schemeClr>
                </a:solidFill>
              </a:rPr>
              <a:t>Revisión y regulación de la luz de válvulas</a:t>
            </a:r>
          </a:p>
          <a:p>
            <a:pPr marL="342900" indent="-342900" defTabSz="914400" eaLnBrk="1" hangingPunct="1">
              <a:buAutoNum type="arabicPeriod"/>
              <a:defRPr/>
            </a:pPr>
            <a:r>
              <a:rPr lang="es-ES" altLang="en-US" sz="1600">
                <a:solidFill>
                  <a:schemeClr val="accent6">
                    <a:lumMod val="75000"/>
                  </a:schemeClr>
                </a:solidFill>
              </a:rPr>
              <a:t>Confirmación de la fuga de aceite de las horquillas delanteras</a:t>
            </a:r>
          </a:p>
          <a:p>
            <a:pPr marL="342900" indent="-342900" defTabSz="914400" eaLnBrk="1" hangingPunct="1">
              <a:buAutoNum type="arabicPeriod"/>
              <a:defRPr/>
            </a:pPr>
            <a:r>
              <a:rPr lang="es-ES" altLang="en-US" sz="1600">
                <a:solidFill>
                  <a:schemeClr val="accent6">
                    <a:lumMod val="75000"/>
                  </a:schemeClr>
                </a:solidFill>
              </a:rPr>
              <a:t>Reemplazo del guardapolvos y el retén de aceite</a:t>
            </a:r>
          </a:p>
          <a:p>
            <a:pPr marL="342900" indent="-342900" defTabSz="914400" eaLnBrk="1" hangingPunct="1">
              <a:buAutoNum type="arabicPeriod"/>
              <a:defRPr/>
            </a:pPr>
            <a:r>
              <a:rPr lang="es-ES" altLang="en-US" sz="1600">
                <a:solidFill>
                  <a:schemeClr val="accent6">
                    <a:lumMod val="75000"/>
                  </a:schemeClr>
                </a:solidFill>
              </a:rPr>
              <a:t>Instalación del guardapolvos y el retén de aceite</a:t>
            </a:r>
          </a:p>
          <a:p>
            <a:pPr marL="342900" indent="-342900" defTabSz="914400" eaLnBrk="1" hangingPunct="1">
              <a:buAutoNum type="arabicPeriod"/>
              <a:defRPr/>
            </a:pPr>
            <a:r>
              <a:rPr lang="es-ES" altLang="en-US" sz="1600">
                <a:solidFill>
                  <a:schemeClr val="accent6">
                    <a:lumMod val="75000"/>
                  </a:schemeClr>
                </a:solidFill>
              </a:rPr>
              <a:t>Reemplazo del tubo interior de la horquilla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64F8EFBA-BBC1-4A3F-89B5-CF0E8D381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00"/>
            <a:ext cx="73040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s-ES" altLang="en-US" b="1" dirty="0">
                <a:solidFill>
                  <a:schemeClr val="bg1"/>
                </a:solidFill>
              </a:rPr>
              <a:t>1. Instalación de las correas de equipaje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F7A42A-1280-4382-8BF9-DC46BAC5B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472746"/>
              </p:ext>
            </p:extLst>
          </p:nvPr>
        </p:nvGraphicFramePr>
        <p:xfrm>
          <a:off x="230188" y="909638"/>
          <a:ext cx="8591550" cy="52689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4456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Retire el asiento del pasajero.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es-ES" sz="1200" b="0" kern="120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Retire los pernos (2 und) del asiento del conductor usando una llave de 10 mm.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es-ES" sz="1200" b="0" kern="120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Saque las correas delanteras IZQ y DER.</a:t>
                      </a:r>
                      <a:endParaRPr lang="es-ES" sz="1200" b="0" kern="1200" baseline="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4456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4"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Coloque las correas izquierda y derecha como se muestra en la foto y ajuste los pernos al par recomendado (0.8 – 1.2 </a:t>
                      </a:r>
                      <a:r>
                        <a:rPr lang="es-ES" sz="1200" b="0" kern="1200" baseline="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Kg.m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Nota: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Las correas en la parte delantera debe estar paralelas al plano central del vehículo, tal como se muestra en la foto.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0190" name="Picture 1">
            <a:extLst>
              <a:ext uri="{FF2B5EF4-FFF2-40B4-BE49-F238E27FC236}">
                <a16:creationId xmlns:a16="http://schemas.microsoft.com/office/drawing/2014/main" id="{08F9C7BA-A641-4B9B-9DDC-0F91E00F0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" b="3587"/>
          <a:stretch>
            <a:fillRect/>
          </a:stretch>
        </p:blipFill>
        <p:spPr bwMode="auto">
          <a:xfrm>
            <a:off x="5103813" y="3584575"/>
            <a:ext cx="3028950" cy="255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1" name="Picture 2">
            <a:extLst>
              <a:ext uri="{FF2B5EF4-FFF2-40B4-BE49-F238E27FC236}">
                <a16:creationId xmlns:a16="http://schemas.microsoft.com/office/drawing/2014/main" id="{FAD9864A-CFBC-4E9E-8B67-9F73F8ECA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7" t="47925" r="18501" b="28258"/>
          <a:stretch>
            <a:fillRect/>
          </a:stretch>
        </p:blipFill>
        <p:spPr bwMode="auto">
          <a:xfrm>
            <a:off x="4443413" y="2400300"/>
            <a:ext cx="4098925" cy="110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DF91F-2761-4E39-B2A8-8F78E5E01251}"/>
              </a:ext>
            </a:extLst>
          </p:cNvPr>
          <p:cNvSpPr txBox="1"/>
          <p:nvPr/>
        </p:nvSpPr>
        <p:spPr>
          <a:xfrm>
            <a:off x="6545270" y="2478088"/>
            <a:ext cx="1897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</a:rPr>
              <a:t>Correa de equipaje IZQ</a:t>
            </a:r>
          </a:p>
        </p:txBody>
      </p:sp>
      <p:pic>
        <p:nvPicPr>
          <p:cNvPr id="50193" name="Picture 6">
            <a:extLst>
              <a:ext uri="{FF2B5EF4-FFF2-40B4-BE49-F238E27FC236}">
                <a16:creationId xmlns:a16="http://schemas.microsoft.com/office/drawing/2014/main" id="{61A4F23E-42C3-4628-B9EB-02BFD4573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52441" r="16168" b="28214"/>
          <a:stretch>
            <a:fillRect/>
          </a:stretch>
        </p:blipFill>
        <p:spPr bwMode="auto">
          <a:xfrm>
            <a:off x="4419600" y="1281113"/>
            <a:ext cx="4098925" cy="81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792A13-B70B-4FDB-9E84-ECAFF25EE938}"/>
              </a:ext>
            </a:extLst>
          </p:cNvPr>
          <p:cNvSpPr txBox="1"/>
          <p:nvPr/>
        </p:nvSpPr>
        <p:spPr>
          <a:xfrm>
            <a:off x="5518150" y="1003300"/>
            <a:ext cx="22002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Correa de equipaje DER</a:t>
            </a:r>
          </a:p>
        </p:txBody>
      </p:sp>
      <p:pic>
        <p:nvPicPr>
          <p:cNvPr id="50195" name="Picture 7">
            <a:extLst>
              <a:ext uri="{FF2B5EF4-FFF2-40B4-BE49-F238E27FC236}">
                <a16:creationId xmlns:a16="http://schemas.microsoft.com/office/drawing/2014/main" id="{AEEB8F04-0DB2-4CE3-8DC9-1C10B03D2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0" t="53123" r="2753" b="42767"/>
          <a:stretch>
            <a:fillRect/>
          </a:stretch>
        </p:blipFill>
        <p:spPr bwMode="auto">
          <a:xfrm>
            <a:off x="4419600" y="2100263"/>
            <a:ext cx="409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53071F-37F1-43EE-8C69-F513AB8D2F9A}"/>
              </a:ext>
            </a:extLst>
          </p:cNvPr>
          <p:cNvSpPr txBox="1"/>
          <p:nvPr/>
        </p:nvSpPr>
        <p:spPr>
          <a:xfrm>
            <a:off x="4575175" y="2447925"/>
            <a:ext cx="8318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Velcro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6671B4-3FB0-4800-B511-15F3F2B9C2B8}"/>
              </a:ext>
            </a:extLst>
          </p:cNvPr>
          <p:cNvSpPr txBox="1"/>
          <p:nvPr/>
        </p:nvSpPr>
        <p:spPr>
          <a:xfrm>
            <a:off x="5559425" y="2159000"/>
            <a:ext cx="8302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Velcro</a:t>
            </a:r>
          </a:p>
        </p:txBody>
      </p:sp>
      <p:cxnSp>
        <p:nvCxnSpPr>
          <p:cNvPr id="50198" name="Straight Arrow Connector 12">
            <a:extLst>
              <a:ext uri="{FF2B5EF4-FFF2-40B4-BE49-F238E27FC236}">
                <a16:creationId xmlns:a16="http://schemas.microsoft.com/office/drawing/2014/main" id="{960752EA-F9B1-4CA1-839E-867304B1F7ED}"/>
              </a:ext>
            </a:extLst>
          </p:cNvPr>
          <p:cNvCxnSpPr>
            <a:cxnSpLocks noChangeShapeType="1"/>
            <a:stCxn id="12" idx="1"/>
          </p:cNvCxnSpPr>
          <p:nvPr/>
        </p:nvCxnSpPr>
        <p:spPr bwMode="auto">
          <a:xfrm flipH="1" flipV="1">
            <a:off x="5254625" y="2249488"/>
            <a:ext cx="304800" cy="4762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99" name="Straight Arrow Connector 14">
            <a:extLst>
              <a:ext uri="{FF2B5EF4-FFF2-40B4-BE49-F238E27FC236}">
                <a16:creationId xmlns:a16="http://schemas.microsoft.com/office/drawing/2014/main" id="{699A86AE-0D60-48CC-9426-13FCC4E78C3F}"/>
              </a:ext>
            </a:extLst>
          </p:cNvPr>
          <p:cNvCxnSpPr>
            <a:cxnSpLocks noChangeShapeType="1"/>
            <a:stCxn id="11" idx="2"/>
          </p:cNvCxnSpPr>
          <p:nvPr/>
        </p:nvCxnSpPr>
        <p:spPr bwMode="auto">
          <a:xfrm>
            <a:off x="4991100" y="2724150"/>
            <a:ext cx="112713" cy="3429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200" name="Straight Arrow Connector 17">
            <a:extLst>
              <a:ext uri="{FF2B5EF4-FFF2-40B4-BE49-F238E27FC236}">
                <a16:creationId xmlns:a16="http://schemas.microsoft.com/office/drawing/2014/main" id="{6FCA3E99-987D-47E2-8626-B89AA58F13D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56425" y="3998913"/>
            <a:ext cx="112713" cy="3429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201" name="Straight Arrow Connector 18">
            <a:extLst>
              <a:ext uri="{FF2B5EF4-FFF2-40B4-BE49-F238E27FC236}">
                <a16:creationId xmlns:a16="http://schemas.microsoft.com/office/drawing/2014/main" id="{A943D26B-FBF0-4C3B-83B8-6E2867AA91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0250" y="4995863"/>
            <a:ext cx="112713" cy="3444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4A65FE-0ADF-4D19-B0A8-360130C59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732421"/>
              </p:ext>
            </p:extLst>
          </p:nvPr>
        </p:nvGraphicFramePr>
        <p:xfrm>
          <a:off x="230188" y="909638"/>
          <a:ext cx="8591550" cy="52689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44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 Saque las correas posteriores izquierda y derecha</a:t>
                      </a: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44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6. Coloque las correas posteriores izquierda y derecha como se muestra en la foto y ajuste los pernos de soporte al par recomendado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(0.8 – 1.2 </a:t>
                      </a:r>
                      <a:r>
                        <a:rPr lang="es-ES" sz="1200" b="0" kern="1200" baseline="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Kg.m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Nota: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Las correas en la partes posterior deben quedar perpendiculares al plano central del vehículo, como se muestra en la foto.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7. Coloque nuevamente el asiento del pasajero.</a:t>
                      </a: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13" name="Picture 7">
            <a:extLst>
              <a:ext uri="{FF2B5EF4-FFF2-40B4-BE49-F238E27FC236}">
                <a16:creationId xmlns:a16="http://schemas.microsoft.com/office/drawing/2014/main" id="{06CE0ACC-2F07-4CA1-B3A7-44AE25FB8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8" t="37640" r="12669" b="11612"/>
          <a:stretch>
            <a:fillRect/>
          </a:stretch>
        </p:blipFill>
        <p:spPr bwMode="auto">
          <a:xfrm>
            <a:off x="4610100" y="1044575"/>
            <a:ext cx="3962400" cy="233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DF4219-14A0-47BB-A564-520F03332EFA}"/>
              </a:ext>
            </a:extLst>
          </p:cNvPr>
          <p:cNvSpPr txBox="1"/>
          <p:nvPr/>
        </p:nvSpPr>
        <p:spPr>
          <a:xfrm>
            <a:off x="4632325" y="1079500"/>
            <a:ext cx="2201863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Correa posterior (2 und)</a:t>
            </a:r>
          </a:p>
        </p:txBody>
      </p:sp>
      <p:grpSp>
        <p:nvGrpSpPr>
          <p:cNvPr id="51215" name="Group 10">
            <a:extLst>
              <a:ext uri="{FF2B5EF4-FFF2-40B4-BE49-F238E27FC236}">
                <a16:creationId xmlns:a16="http://schemas.microsoft.com/office/drawing/2014/main" id="{EDBEE0C5-4CA6-48EC-A7CF-964C9460BFA0}"/>
              </a:ext>
            </a:extLst>
          </p:cNvPr>
          <p:cNvGrpSpPr>
            <a:grpSpLocks/>
          </p:cNvGrpSpPr>
          <p:nvPr/>
        </p:nvGrpSpPr>
        <p:grpSpPr bwMode="auto">
          <a:xfrm>
            <a:off x="5559425" y="3589338"/>
            <a:ext cx="1906588" cy="2530475"/>
            <a:chOff x="5558635" y="3589867"/>
            <a:chExt cx="1907267" cy="2529599"/>
          </a:xfrm>
        </p:grpSpPr>
        <p:grpSp>
          <p:nvGrpSpPr>
            <p:cNvPr id="51219" name="Group 6">
              <a:extLst>
                <a:ext uri="{FF2B5EF4-FFF2-40B4-BE49-F238E27FC236}">
                  <a16:creationId xmlns:a16="http://schemas.microsoft.com/office/drawing/2014/main" id="{1F925C94-226F-4E26-96DE-B54357289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58635" y="3589867"/>
              <a:ext cx="1907267" cy="2529599"/>
              <a:chOff x="3591037" y="-5276"/>
              <a:chExt cx="4948814" cy="6648938"/>
            </a:xfrm>
          </p:grpSpPr>
          <p:pic>
            <p:nvPicPr>
              <p:cNvPr id="51221" name="Picture 2">
                <a:extLst>
                  <a:ext uri="{FF2B5EF4-FFF2-40B4-BE49-F238E27FC236}">
                    <a16:creationId xmlns:a16="http://schemas.microsoft.com/office/drawing/2014/main" id="{09A4CE00-CE97-462B-803F-EE9C33DAD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1037" y="3312256"/>
                <a:ext cx="4948814" cy="3331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22" name="Picture 5">
                <a:extLst>
                  <a:ext uri="{FF2B5EF4-FFF2-40B4-BE49-F238E27FC236}">
                    <a16:creationId xmlns:a16="http://schemas.microsoft.com/office/drawing/2014/main" id="{02C91078-326F-4E06-A6C0-2B955924B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3694" y="-5276"/>
                <a:ext cx="4940485" cy="333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220" name="Rectangle 9">
              <a:extLst>
                <a:ext uri="{FF2B5EF4-FFF2-40B4-BE49-F238E27FC236}">
                  <a16:creationId xmlns:a16="http://schemas.microsoft.com/office/drawing/2014/main" id="{F218E7E9-132A-410C-B82D-F267540FA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636" y="3589867"/>
              <a:ext cx="1906690" cy="249703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IN" altLang="en-US"/>
            </a:p>
          </p:txBody>
        </p:sp>
      </p:grpSp>
      <p:cxnSp>
        <p:nvCxnSpPr>
          <p:cNvPr id="51216" name="Straight Arrow Connector 11">
            <a:extLst>
              <a:ext uri="{FF2B5EF4-FFF2-40B4-BE49-F238E27FC236}">
                <a16:creationId xmlns:a16="http://schemas.microsoft.com/office/drawing/2014/main" id="{066C3E6E-0CA3-45A5-914E-6BC14AEBB1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64238" y="4067175"/>
            <a:ext cx="490537" cy="3016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17" name="Straight Arrow Connector 13">
            <a:extLst>
              <a:ext uri="{FF2B5EF4-FFF2-40B4-BE49-F238E27FC236}">
                <a16:creationId xmlns:a16="http://schemas.microsoft.com/office/drawing/2014/main" id="{46D63AED-7E07-4756-BA7C-0EE27F759C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95988" y="5553075"/>
            <a:ext cx="490537" cy="317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3">
            <a:extLst>
              <a:ext uri="{FF2B5EF4-FFF2-40B4-BE49-F238E27FC236}">
                <a16:creationId xmlns:a16="http://schemas.microsoft.com/office/drawing/2014/main" id="{4F3232FF-2FE0-4D7D-8A1E-7A72EBBC2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00"/>
            <a:ext cx="73040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s-ES" altLang="en-US" b="1" dirty="0">
                <a:solidFill>
                  <a:schemeClr val="bg1"/>
                </a:solidFill>
              </a:rPr>
              <a:t>1. Instalación de las correas de equipaje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>
            <a:extLst>
              <a:ext uri="{FF2B5EF4-FFF2-40B4-BE49-F238E27FC236}">
                <a16:creationId xmlns:a16="http://schemas.microsoft.com/office/drawing/2014/main" id="{9E595B23-A92F-4EA6-854E-52B22216F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85813"/>
            <a:ext cx="73040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altLang="en-US" sz="1400" b="1">
                <a:solidFill>
                  <a:schemeClr val="accent6">
                    <a:lumMod val="75000"/>
                  </a:schemeClr>
                </a:solidFill>
              </a:rPr>
              <a:t>Direccionamiento de las correas delanteras cuando no se usen</a:t>
            </a:r>
            <a:endParaRPr lang="es-ES" alt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A827A-FED8-4395-BD04-BBB2C2763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06492"/>
              </p:ext>
            </p:extLst>
          </p:nvPr>
        </p:nvGraphicFramePr>
        <p:xfrm>
          <a:off x="230188" y="1271588"/>
          <a:ext cx="8591550" cy="52689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4456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Doble las correas de equipaje cuidadosamente. </a:t>
                      </a:r>
                    </a:p>
                    <a:p>
                      <a:pPr marL="273050" indent="0">
                        <a:buNone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Una las correas izquierda y derecho en el Velcro tal como se muestra en la foto.</a:t>
                      </a: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4456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2"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Inserte las correas dobladas debajo del asiento del pasajero, como se muestra en la foto.</a:t>
                      </a: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2238" name="Picture 2">
            <a:extLst>
              <a:ext uri="{FF2B5EF4-FFF2-40B4-BE49-F238E27FC236}">
                <a16:creationId xmlns:a16="http://schemas.microsoft.com/office/drawing/2014/main" id="{4D4C7986-9831-4C8A-B5EC-9E5069235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5" t="25699" r="36469" b="20009"/>
          <a:stretch>
            <a:fillRect/>
          </a:stretch>
        </p:blipFill>
        <p:spPr bwMode="auto">
          <a:xfrm>
            <a:off x="5634038" y="1304925"/>
            <a:ext cx="1998662" cy="257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84EE99B-02C7-49B8-A65C-320B2E230D87}"/>
              </a:ext>
            </a:extLst>
          </p:cNvPr>
          <p:cNvSpPr txBox="1"/>
          <p:nvPr/>
        </p:nvSpPr>
        <p:spPr>
          <a:xfrm>
            <a:off x="4625975" y="2427288"/>
            <a:ext cx="850900" cy="280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Correas</a:t>
            </a:r>
          </a:p>
        </p:txBody>
      </p:sp>
      <p:cxnSp>
        <p:nvCxnSpPr>
          <p:cNvPr id="52240" name="Straight Arrow Connector 20">
            <a:extLst>
              <a:ext uri="{FF2B5EF4-FFF2-40B4-BE49-F238E27FC236}">
                <a16:creationId xmlns:a16="http://schemas.microsoft.com/office/drawing/2014/main" id="{C1906730-9A9B-4423-A82E-81AB902CA82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81613" y="2109788"/>
            <a:ext cx="1465262" cy="4635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41" name="Straight Arrow Connector 22">
            <a:extLst>
              <a:ext uri="{FF2B5EF4-FFF2-40B4-BE49-F238E27FC236}">
                <a16:creationId xmlns:a16="http://schemas.microsoft.com/office/drawing/2014/main" id="{A687C048-73FA-4301-AA23-5BA3C6652C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95900" y="2586038"/>
            <a:ext cx="1347788" cy="29051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242" name="Picture 7">
            <a:extLst>
              <a:ext uri="{FF2B5EF4-FFF2-40B4-BE49-F238E27FC236}">
                <a16:creationId xmlns:a16="http://schemas.microsoft.com/office/drawing/2014/main" id="{BD502D41-2858-4642-A412-D3ABDA137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0" t="18295" r="9167" b="13786"/>
          <a:stretch>
            <a:fillRect/>
          </a:stretch>
        </p:blipFill>
        <p:spPr bwMode="auto">
          <a:xfrm>
            <a:off x="5634038" y="3978275"/>
            <a:ext cx="1981200" cy="249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F4CCE5D-02F4-4BBE-A2FB-121F1DBF319A}"/>
              </a:ext>
            </a:extLst>
          </p:cNvPr>
          <p:cNvSpPr txBox="1"/>
          <p:nvPr/>
        </p:nvSpPr>
        <p:spPr>
          <a:xfrm>
            <a:off x="4527550" y="4949825"/>
            <a:ext cx="8493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Asiento </a:t>
            </a:r>
          </a:p>
          <a:p>
            <a:pPr defTabSz="914400" eaLnBrk="1" hangingPunct="1"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pasajero</a:t>
            </a:r>
          </a:p>
        </p:txBody>
      </p:sp>
      <p:cxnSp>
        <p:nvCxnSpPr>
          <p:cNvPr id="52244" name="Straight Arrow Connector 27">
            <a:extLst>
              <a:ext uri="{FF2B5EF4-FFF2-40B4-BE49-F238E27FC236}">
                <a16:creationId xmlns:a16="http://schemas.microsoft.com/office/drawing/2014/main" id="{D7260198-17B4-47DC-8D43-1207DB6A337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65713" y="4965700"/>
            <a:ext cx="1023937" cy="21431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3">
            <a:extLst>
              <a:ext uri="{FF2B5EF4-FFF2-40B4-BE49-F238E27FC236}">
                <a16:creationId xmlns:a16="http://schemas.microsoft.com/office/drawing/2014/main" id="{DB5DB0A5-8185-441F-A706-58BA99872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00"/>
            <a:ext cx="73040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s-ES" altLang="en-US" b="1">
                <a:solidFill>
                  <a:schemeClr val="bg1"/>
                </a:solidFill>
              </a:rPr>
              <a:t>1. Instalación de las correas de equipaje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>
            <a:extLst>
              <a:ext uri="{FF2B5EF4-FFF2-40B4-BE49-F238E27FC236}">
                <a16:creationId xmlns:a16="http://schemas.microsoft.com/office/drawing/2014/main" id="{14E7AAAB-A38E-46F3-A795-851DBFD7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73113"/>
            <a:ext cx="73040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altLang="en-US" sz="1400" b="1">
                <a:solidFill>
                  <a:schemeClr val="accent6">
                    <a:lumMod val="75000"/>
                  </a:schemeClr>
                </a:solidFill>
              </a:rPr>
              <a:t>Direccionamiento de las correas posteriores cuando no se usen</a:t>
            </a:r>
            <a:endParaRPr lang="es-ES" alt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B84C960-BFA6-4243-9D09-D88E6CE8C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63830"/>
              </p:ext>
            </p:extLst>
          </p:nvPr>
        </p:nvGraphicFramePr>
        <p:xfrm>
          <a:off x="230188" y="1271588"/>
          <a:ext cx="8591550" cy="52689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4456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Doble las correas posteriores como se muestra en la foto para acercarlas al gancho.</a:t>
                      </a: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4456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Inserte las correas en los ganchos como se muestra en la imagen.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730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Las correas deben guardarse debajo del asiento del pasajero.</a:t>
                      </a: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262" name="Picture 1">
            <a:extLst>
              <a:ext uri="{FF2B5EF4-FFF2-40B4-BE49-F238E27FC236}">
                <a16:creationId xmlns:a16="http://schemas.microsoft.com/office/drawing/2014/main" id="{7BD1FF48-EC74-470A-8FDC-AB57436C6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t="20850" r="55453" b="12411"/>
          <a:stretch>
            <a:fillRect/>
          </a:stretch>
        </p:blipFill>
        <p:spPr bwMode="auto">
          <a:xfrm>
            <a:off x="5637213" y="1306513"/>
            <a:ext cx="1924050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F1DB63-82B2-48EB-BDE8-56434EC328E1}"/>
              </a:ext>
            </a:extLst>
          </p:cNvPr>
          <p:cNvSpPr txBox="1"/>
          <p:nvPr/>
        </p:nvSpPr>
        <p:spPr>
          <a:xfrm>
            <a:off x="4875580" y="2586038"/>
            <a:ext cx="849312" cy="280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Gancho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3264" name="Straight Arrow Connector 15">
            <a:extLst>
              <a:ext uri="{FF2B5EF4-FFF2-40B4-BE49-F238E27FC236}">
                <a16:creationId xmlns:a16="http://schemas.microsoft.com/office/drawing/2014/main" id="{6AC6CE3E-15F2-491E-A891-DAAC2E380A4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13388" y="2057400"/>
            <a:ext cx="901700" cy="65881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5" name="Straight Arrow Connector 16">
            <a:extLst>
              <a:ext uri="{FF2B5EF4-FFF2-40B4-BE49-F238E27FC236}">
                <a16:creationId xmlns:a16="http://schemas.microsoft.com/office/drawing/2014/main" id="{48727F12-5B30-48BC-8715-DC5C5AA8FFD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13388" y="2709863"/>
            <a:ext cx="869950" cy="3556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277280-907D-462E-B37F-345DA115028E}"/>
              </a:ext>
            </a:extLst>
          </p:cNvPr>
          <p:cNvSpPr txBox="1"/>
          <p:nvPr/>
        </p:nvSpPr>
        <p:spPr>
          <a:xfrm>
            <a:off x="4173538" y="2603500"/>
            <a:ext cx="849312" cy="282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</a:rPr>
              <a:t>Correas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3267" name="Straight Arrow Connector 19">
            <a:extLst>
              <a:ext uri="{FF2B5EF4-FFF2-40B4-BE49-F238E27FC236}">
                <a16:creationId xmlns:a16="http://schemas.microsoft.com/office/drawing/2014/main" id="{C5E77666-4A48-4556-8FA7-4C57F03DF24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25975" y="1766888"/>
            <a:ext cx="1625600" cy="9144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8" name="Straight Arrow Connector 21">
            <a:extLst>
              <a:ext uri="{FF2B5EF4-FFF2-40B4-BE49-F238E27FC236}">
                <a16:creationId xmlns:a16="http://schemas.microsoft.com/office/drawing/2014/main" id="{BBB04C78-B1DE-43F6-A196-21898A18B8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35513" y="2859088"/>
            <a:ext cx="1416050" cy="5349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3269" name="Picture 23">
            <a:extLst>
              <a:ext uri="{FF2B5EF4-FFF2-40B4-BE49-F238E27FC236}">
                <a16:creationId xmlns:a16="http://schemas.microsoft.com/office/drawing/2014/main" id="{B9BDF844-89E4-467B-BA54-E252C1655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3952875"/>
            <a:ext cx="1924050" cy="2547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70" name="Oval 24">
            <a:extLst>
              <a:ext uri="{FF2B5EF4-FFF2-40B4-BE49-F238E27FC236}">
                <a16:creationId xmlns:a16="http://schemas.microsoft.com/office/drawing/2014/main" id="{51D9C3E7-61D5-4CED-A94B-37CB3F7A0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4006850"/>
            <a:ext cx="1501775" cy="1150938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53271" name="Oval 25">
            <a:extLst>
              <a:ext uri="{FF2B5EF4-FFF2-40B4-BE49-F238E27FC236}">
                <a16:creationId xmlns:a16="http://schemas.microsoft.com/office/drawing/2014/main" id="{E0196C92-D5F0-46BD-ADFF-92A3651B1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2638" y="5265738"/>
            <a:ext cx="1501775" cy="114935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F8A8E59D-0A05-4986-9FAF-2EE932AFE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00"/>
            <a:ext cx="73040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s-ES" altLang="en-US" b="1">
                <a:solidFill>
                  <a:schemeClr val="bg1"/>
                </a:solidFill>
              </a:rPr>
              <a:t>1. Instalación de las correas de equipaje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9C2D26C0-201F-4EB7-B80C-00BDC2C3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t="30287" r="17334" b="11613"/>
          <a:stretch>
            <a:fillRect/>
          </a:stretch>
        </p:blipFill>
        <p:spPr bwMode="auto">
          <a:xfrm>
            <a:off x="234950" y="1031875"/>
            <a:ext cx="8662988" cy="459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970C4F-2978-41F9-96C6-341D96AA4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00"/>
            <a:ext cx="73040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s-ES" altLang="en-US" b="1" dirty="0">
                <a:solidFill>
                  <a:schemeClr val="bg1"/>
                </a:solidFill>
              </a:rPr>
              <a:t>1. Instalación de las correas de equipaje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2813DA-2E57-44DB-BBF3-D97C27673E53}"/>
              </a:ext>
            </a:extLst>
          </p:cNvPr>
          <p:cNvSpPr txBox="1"/>
          <p:nvPr/>
        </p:nvSpPr>
        <p:spPr>
          <a:xfrm>
            <a:off x="246062" y="1076255"/>
            <a:ext cx="5236678" cy="4539704"/>
          </a:xfrm>
          <a:prstGeom prst="rect">
            <a:avLst/>
          </a:prstGeom>
          <a:solidFill>
            <a:srgbClr val="DCDEE0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Helvetica-Condensed" panose="020B0800000000000000" pitchFamily="34" charset="0"/>
              </a:rPr>
              <a:t>USO DE LAS CORREAS PARA EQUIPAJE CON LA CORREA ELÁSTICA</a:t>
            </a:r>
            <a:endParaRPr lang="es-ES" sz="1200" dirty="0">
              <a:latin typeface="Helvetica Condensed" panose="020B0606020202030204" pitchFamily="34" charset="0"/>
            </a:endParaRPr>
          </a:p>
          <a:p>
            <a:r>
              <a:rPr lang="es-ES" sz="1100" dirty="0">
                <a:latin typeface="Helvetica Condensed" panose="020B0606020202030204" pitchFamily="34" charset="0"/>
              </a:rPr>
              <a:t>Si su vehículo cuenta con correas de equipaje debajo del asiento del pasajero, estas correas pueden usarse con correas elásticas para sujetar el equipaje en el vehículo.</a:t>
            </a:r>
          </a:p>
          <a:p>
            <a:r>
              <a:rPr lang="es-ES" sz="1100" b="1" dirty="0">
                <a:latin typeface="Helvetica Condensed" panose="020B0606020202030204" pitchFamily="34" charset="0"/>
              </a:rPr>
              <a:t>Procedimiento para usar las correas: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100" dirty="0">
                <a:latin typeface="Helvetica Condensed" panose="020B0606020202030204" pitchFamily="34" charset="0"/>
              </a:rPr>
              <a:t>Abra el asiento del pasajero y saque las correas delanteras y posteriores. (Ver fotos 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100" dirty="0">
                <a:latin typeface="Helvetica Condensed" panose="020B0606020202030204" pitchFamily="34" charset="0"/>
              </a:rPr>
              <a:t>Coloque nuevamente el asiento del pasajero en su posición (B).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100" dirty="0">
                <a:latin typeface="Helvetica Condensed" panose="020B0606020202030204" pitchFamily="34" charset="0"/>
              </a:rPr>
              <a:t>Ahora puede usar las correas para sujetar la correa elástica (no incluida) para asegurar su equipaje en el vehículo (C). (Carga máxima permitida: 15 kg).</a:t>
            </a:r>
          </a:p>
          <a:p>
            <a:r>
              <a:rPr lang="es-ES" sz="1100" b="1" dirty="0">
                <a:latin typeface="Helvetica Condensed" panose="020B0606020202030204" pitchFamily="34" charset="0"/>
              </a:rPr>
              <a:t>Precaución:</a:t>
            </a:r>
          </a:p>
          <a:p>
            <a:r>
              <a:rPr lang="es-ES" sz="1100" dirty="0">
                <a:latin typeface="Helvetica Condensed" panose="020B0606020202030204" pitchFamily="34" charset="0"/>
              </a:rPr>
              <a:t>Las correas de equipaje pueden ser usadas solo para sujetar una bolsa o similar como se muestra en las fotos (C y D). El peso total de la bolsa y su contenido no debe exceder los 15 kg.</a:t>
            </a:r>
          </a:p>
          <a:p>
            <a:r>
              <a:rPr lang="es-ES" sz="1100" dirty="0">
                <a:latin typeface="Helvetica Condensed" panose="020B0606020202030204" pitchFamily="34" charset="0"/>
              </a:rPr>
              <a:t>Cuando use la correa, el usuario debe tomar todas las precauciones para asegurarse 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latin typeface="Helvetica Condensed" panose="020B0606020202030204" pitchFamily="34" charset="0"/>
              </a:rPr>
              <a:t>La bolsa o equipaje esté bien balanceado en el asiento y bien ajustada con la ayuda de una cuerda adecuada, lo suficientemente fuerte para este propósito.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latin typeface="Helvetica Condensed" panose="020B0606020202030204" pitchFamily="34" charset="0"/>
              </a:rPr>
              <a:t>Las partes del vehículo no se dañen debido a un equipaje inapropiado o debido a soportes adicionales usado para asegurarlo</a:t>
            </a:r>
          </a:p>
          <a:p>
            <a:r>
              <a:rPr lang="es-ES" sz="1100" dirty="0">
                <a:latin typeface="Helvetica Condensed" panose="020B0606020202030204" pitchFamily="34" charset="0"/>
              </a:rPr>
              <a:t>No recomendamos usar estas correas para llevar artículos que puedan dañar las piezas del vehículo o afecta su estabilidad durante la conducción.</a:t>
            </a:r>
          </a:p>
          <a:p>
            <a:r>
              <a:rPr lang="es-ES" sz="1100" b="1" dirty="0">
                <a:latin typeface="Helvetica Condensed" panose="020B0606020202030204" pitchFamily="34" charset="0"/>
              </a:rPr>
              <a:t>La garantía no es aplicable a daños producidos por el sobrepeso del equipaje, extremos afilados.</a:t>
            </a:r>
          </a:p>
          <a:p>
            <a:r>
              <a:rPr lang="es-ES" sz="1100" dirty="0">
                <a:latin typeface="Helvetica Condensed" panose="020B0606020202030204" pitchFamily="34" charset="0"/>
              </a:rPr>
              <a:t>Cuando las correas del equipaje no se usen, siga los siguientes pasos:</a:t>
            </a:r>
          </a:p>
          <a:p>
            <a:pPr marL="228600" indent="-228600">
              <a:buAutoNum type="arabicPeriod"/>
            </a:pPr>
            <a:r>
              <a:rPr lang="es-ES" sz="1100" dirty="0">
                <a:latin typeface="Helvetica Condensed" panose="020B0606020202030204" pitchFamily="34" charset="0"/>
              </a:rPr>
              <a:t>Doble las correas delanteras con el velcro en los extremos e insértelas debajo del asiento del pasajero.</a:t>
            </a:r>
          </a:p>
          <a:p>
            <a:pPr marL="228600" indent="-228600">
              <a:buAutoNum type="arabicPeriod"/>
            </a:pPr>
            <a:r>
              <a:rPr lang="es-ES" sz="1100" dirty="0">
                <a:latin typeface="Helvetica Condensed" panose="020B0606020202030204" pitchFamily="34" charset="0"/>
              </a:rPr>
              <a:t>Doble con cuidado las correas posteriores para aproximarlas a los ganchos e insértelas en ellos.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EF368DC-031A-4C8F-BCC3-D80D05D5E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093028"/>
              </p:ext>
            </p:extLst>
          </p:nvPr>
        </p:nvGraphicFramePr>
        <p:xfrm>
          <a:off x="230188" y="909638"/>
          <a:ext cx="8591550" cy="51752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5083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Limpie la pinza cuidadosamente con agua a baja presión antes de abrir la tuerca de purga de la pinza.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indent="-228600">
                        <a:buAutoNum type="arabicPeriod"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Retire la cubierta de goma de la tuerca de purga.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5083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3"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Drene el líquido de freno de la pinza aflojando la tuerca de purga usando una llave de 8 mm y usando una manguera transparente que evitará que el líquido salpique en el cuerpo de la pinza de freno o en las pastillas y también que el recubrimiento se pele o un frenado ineficiente.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083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4"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Retire el perno hueco de la manguera de freno delantera junto con las arandelas de cobre (2 und) usando una llave de 14 </a:t>
                      </a:r>
                      <a:r>
                        <a:rPr lang="es-ES" sz="1200" b="0" kern="120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mm.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400" name="TextBox 1">
            <a:extLst>
              <a:ext uri="{FF2B5EF4-FFF2-40B4-BE49-F238E27FC236}">
                <a16:creationId xmlns:a16="http://schemas.microsoft.com/office/drawing/2014/main" id="{833E4779-3F36-46ED-8434-E513B0615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>
                <a:solidFill>
                  <a:schemeClr val="bg1"/>
                </a:solidFill>
                <a:latin typeface="+mj-lt"/>
              </a:rPr>
              <a:t>2. Reparación del a Pinza de Freno</a:t>
            </a:r>
          </a:p>
        </p:txBody>
      </p:sp>
      <p:sp>
        <p:nvSpPr>
          <p:cNvPr id="55313" name="Isosceles Triangle 2">
            <a:extLst>
              <a:ext uri="{FF2B5EF4-FFF2-40B4-BE49-F238E27FC236}">
                <a16:creationId xmlns:a16="http://schemas.microsoft.com/office/drawing/2014/main" id="{B647E2AE-965D-4BB5-BF89-CFB20D69F26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889376" y="1544637"/>
            <a:ext cx="227012" cy="227013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55314" name="Picture 3">
            <a:extLst>
              <a:ext uri="{FF2B5EF4-FFF2-40B4-BE49-F238E27FC236}">
                <a16:creationId xmlns:a16="http://schemas.microsoft.com/office/drawing/2014/main" id="{6B140103-5824-471E-863E-A49E671B9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38933" r="19290" b="19702"/>
          <a:stretch>
            <a:fillRect/>
          </a:stretch>
        </p:blipFill>
        <p:spPr bwMode="auto">
          <a:xfrm>
            <a:off x="5027613" y="949325"/>
            <a:ext cx="3389312" cy="164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5" name="Oval 4">
            <a:extLst>
              <a:ext uri="{FF2B5EF4-FFF2-40B4-BE49-F238E27FC236}">
                <a16:creationId xmlns:a16="http://schemas.microsoft.com/office/drawing/2014/main" id="{606DA5C7-AB41-4B88-971D-AEC861F88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1152525"/>
            <a:ext cx="985837" cy="75882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55316" name="Picture 5">
            <a:extLst>
              <a:ext uri="{FF2B5EF4-FFF2-40B4-BE49-F238E27FC236}">
                <a16:creationId xmlns:a16="http://schemas.microsoft.com/office/drawing/2014/main" id="{E4B81B82-7F69-470B-9CF6-309A18C50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1" b="3520"/>
          <a:stretch>
            <a:fillRect/>
          </a:stretch>
        </p:blipFill>
        <p:spPr bwMode="auto">
          <a:xfrm>
            <a:off x="5938838" y="2646363"/>
            <a:ext cx="1728787" cy="168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7" name="Picture 7">
            <a:extLst>
              <a:ext uri="{FF2B5EF4-FFF2-40B4-BE49-F238E27FC236}">
                <a16:creationId xmlns:a16="http://schemas.microsoft.com/office/drawing/2014/main" id="{3C98C13F-59AA-4918-8CFA-5724034C2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t="37827" r="20288" b="23441"/>
          <a:stretch>
            <a:fillRect/>
          </a:stretch>
        </p:blipFill>
        <p:spPr bwMode="auto">
          <a:xfrm>
            <a:off x="5027613" y="4383088"/>
            <a:ext cx="3389312" cy="1620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8" name="Oval 9">
            <a:extLst>
              <a:ext uri="{FF2B5EF4-FFF2-40B4-BE49-F238E27FC236}">
                <a16:creationId xmlns:a16="http://schemas.microsoft.com/office/drawing/2014/main" id="{60ED808D-2C14-462E-AB99-9B758C39C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475" y="4449763"/>
            <a:ext cx="987425" cy="75882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4450E1-4EFA-4841-933F-D6F8986A6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408992"/>
              </p:ext>
            </p:extLst>
          </p:nvPr>
        </p:nvGraphicFramePr>
        <p:xfrm>
          <a:off x="230188" y="909638"/>
          <a:ext cx="8591550" cy="51752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0167">
                <a:tc>
                  <a:txBody>
                    <a:bodyPr/>
                    <a:lstStyle/>
                    <a:p>
                      <a:r>
                        <a:rPr lang="es-ES" sz="12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Consejos: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Antes de retirar la pinza del vehículo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5. Tire del clip del pasador de las pastillas usando un alicate para evitar que el clip se doble o rompa.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6. Afloje el pasador usando una llave de estrella T-30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7. Retire los pernos (2 und) que soportan la pinza de freno usando una llave 12 y luego retire la pinza de freno.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Nota:</a:t>
                      </a: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Mientras retira los pernos de la pinza de freno, sujete el cuerpo de la pinza para evitar que caiga (Ver foto A)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6333" name="Picture 6">
            <a:extLst>
              <a:ext uri="{FF2B5EF4-FFF2-40B4-BE49-F238E27FC236}">
                <a16:creationId xmlns:a16="http://schemas.microsoft.com/office/drawing/2014/main" id="{AF5CC5EF-6F3D-404B-8ED9-D61FE87E1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0" t="34506" r="40041" b="23883"/>
          <a:stretch>
            <a:fillRect/>
          </a:stretch>
        </p:blipFill>
        <p:spPr bwMode="auto">
          <a:xfrm>
            <a:off x="4635500" y="2584450"/>
            <a:ext cx="1649413" cy="137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4" name="Picture 8">
            <a:extLst>
              <a:ext uri="{FF2B5EF4-FFF2-40B4-BE49-F238E27FC236}">
                <a16:creationId xmlns:a16="http://schemas.microsoft.com/office/drawing/2014/main" id="{D28211C4-0266-4E03-B2EC-175621A4F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31187" r="30910" b="16798"/>
          <a:stretch>
            <a:fillRect/>
          </a:stretch>
        </p:blipFill>
        <p:spPr bwMode="auto">
          <a:xfrm>
            <a:off x="6376988" y="2584450"/>
            <a:ext cx="2065337" cy="138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A0DB5751-4C04-41C2-9763-10571FC90DDC}"/>
              </a:ext>
            </a:extLst>
          </p:cNvPr>
          <p:cNvSpPr/>
          <p:nvPr/>
        </p:nvSpPr>
        <p:spPr bwMode="auto">
          <a:xfrm>
            <a:off x="4635500" y="4041775"/>
            <a:ext cx="3806825" cy="271463"/>
          </a:xfrm>
          <a:prstGeom prst="wedgeRoundRectCallout">
            <a:avLst>
              <a:gd name="adj1" fmla="val -22447"/>
              <a:gd name="adj2" fmla="val -109477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Usar</a:t>
            </a: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un dado T-30</a:t>
            </a:r>
          </a:p>
        </p:txBody>
      </p:sp>
      <p:pic>
        <p:nvPicPr>
          <p:cNvPr id="56336" name="Picture 11">
            <a:extLst>
              <a:ext uri="{FF2B5EF4-FFF2-40B4-BE49-F238E27FC236}">
                <a16:creationId xmlns:a16="http://schemas.microsoft.com/office/drawing/2014/main" id="{8A9F0433-BD99-406B-9EFA-A46931842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9" t="36720" r="30080" b="25653"/>
          <a:stretch>
            <a:fillRect/>
          </a:stretch>
        </p:blipFill>
        <p:spPr bwMode="auto">
          <a:xfrm>
            <a:off x="4248150" y="4389438"/>
            <a:ext cx="2455863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7" name="Picture 13">
            <a:extLst>
              <a:ext uri="{FF2B5EF4-FFF2-40B4-BE49-F238E27FC236}">
                <a16:creationId xmlns:a16="http://schemas.microsoft.com/office/drawing/2014/main" id="{0EA353E3-E03D-42D9-805D-3C730DF66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1" t="31186" r="25101" b="13480"/>
          <a:stretch>
            <a:fillRect/>
          </a:stretch>
        </p:blipFill>
        <p:spPr bwMode="auto">
          <a:xfrm>
            <a:off x="6767513" y="4386263"/>
            <a:ext cx="2011362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8" name="Oval 14">
            <a:extLst>
              <a:ext uri="{FF2B5EF4-FFF2-40B4-BE49-F238E27FC236}">
                <a16:creationId xmlns:a16="http://schemas.microsoft.com/office/drawing/2014/main" id="{E331A17A-A36B-4397-999B-A02901895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4410075"/>
            <a:ext cx="263525" cy="2667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IN" altLang="en-US" sz="1100" b="1"/>
              <a:t>A</a:t>
            </a:r>
          </a:p>
        </p:txBody>
      </p:sp>
      <p:pic>
        <p:nvPicPr>
          <p:cNvPr id="56339" name="Picture 3">
            <a:extLst>
              <a:ext uri="{FF2B5EF4-FFF2-40B4-BE49-F238E27FC236}">
                <a16:creationId xmlns:a16="http://schemas.microsoft.com/office/drawing/2014/main" id="{F2C67784-C8C2-4EC6-ABBE-53BF3116D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0" t="28972" r="2690" b="8855"/>
          <a:stretch>
            <a:fillRect/>
          </a:stretch>
        </p:blipFill>
        <p:spPr bwMode="auto">
          <a:xfrm>
            <a:off x="5392738" y="958850"/>
            <a:ext cx="2622550" cy="1585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0" name="Oval 9">
            <a:extLst>
              <a:ext uri="{FF2B5EF4-FFF2-40B4-BE49-F238E27FC236}">
                <a16:creationId xmlns:a16="http://schemas.microsoft.com/office/drawing/2014/main" id="{52FE8286-1DB3-42C8-8BA7-AD4B6A4EF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150" y="1417638"/>
            <a:ext cx="987425" cy="75882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8E891776-43D9-424C-BA2A-B8B9C3846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>
                <a:solidFill>
                  <a:schemeClr val="bg1"/>
                </a:solidFill>
                <a:latin typeface="+mj-lt"/>
              </a:rPr>
              <a:t>2. Reparación del a Pinza de Freno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68CDE1-683F-4EF8-8CD4-BCE995FF9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061271"/>
              </p:ext>
            </p:extLst>
          </p:nvPr>
        </p:nvGraphicFramePr>
        <p:xfrm>
          <a:off x="230188" y="909638"/>
          <a:ext cx="8591550" cy="52689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44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8. Retire el pasador de la pastilla usando una llave 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T-30 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4456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9. Saque el pasador de la pastilla, el resorte de la pastilla y las pastillas.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7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7357" name="Picture 5">
            <a:extLst>
              <a:ext uri="{FF2B5EF4-FFF2-40B4-BE49-F238E27FC236}">
                <a16:creationId xmlns:a16="http://schemas.microsoft.com/office/drawing/2014/main" id="{E3D9EA8F-92C8-452A-97E0-B70397649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27867" r="8221" b="12373"/>
          <a:stretch>
            <a:fillRect/>
          </a:stretch>
        </p:blipFill>
        <p:spPr bwMode="auto">
          <a:xfrm>
            <a:off x="5132388" y="1182688"/>
            <a:ext cx="2771775" cy="165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8" name="Oval 8">
            <a:extLst>
              <a:ext uri="{FF2B5EF4-FFF2-40B4-BE49-F238E27FC236}">
                <a16:creationId xmlns:a16="http://schemas.microsoft.com/office/drawing/2014/main" id="{D5C2DAD2-4110-4FFE-8BAB-CFE162500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763" y="1865313"/>
            <a:ext cx="1446212" cy="97313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57359" name="Picture 7">
            <a:extLst>
              <a:ext uri="{FF2B5EF4-FFF2-40B4-BE49-F238E27FC236}">
                <a16:creationId xmlns:a16="http://schemas.microsoft.com/office/drawing/2014/main" id="{2D6EE450-ED02-47F3-800B-6FACDC158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16994" r="3520" b="12936"/>
          <a:stretch>
            <a:fillRect/>
          </a:stretch>
        </p:blipFill>
        <p:spPr bwMode="auto">
          <a:xfrm>
            <a:off x="5167313" y="3884613"/>
            <a:ext cx="2771775" cy="165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360" name="Straight Arrow Connector 13">
            <a:extLst>
              <a:ext uri="{FF2B5EF4-FFF2-40B4-BE49-F238E27FC236}">
                <a16:creationId xmlns:a16="http://schemas.microsoft.com/office/drawing/2014/main" id="{2A4C6218-C603-406D-8A1A-DDD7E94DF73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75438" y="4129088"/>
            <a:ext cx="217487" cy="3825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1" name="Straight Arrow Connector 15">
            <a:extLst>
              <a:ext uri="{FF2B5EF4-FFF2-40B4-BE49-F238E27FC236}">
                <a16:creationId xmlns:a16="http://schemas.microsoft.com/office/drawing/2014/main" id="{09483015-2A3E-48B3-973C-68CF3AB6BC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92925" y="4124325"/>
            <a:ext cx="446088" cy="35401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774B8F5-FFA8-4175-9EB2-B4609FBE7F63}"/>
              </a:ext>
            </a:extLst>
          </p:cNvPr>
          <p:cNvSpPr txBox="1"/>
          <p:nvPr/>
        </p:nvSpPr>
        <p:spPr>
          <a:xfrm>
            <a:off x="5100638" y="3843338"/>
            <a:ext cx="974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Resorte</a:t>
            </a: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de la pastilla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F29167-58AE-4AB7-A5BC-C6D95EA2911C}"/>
              </a:ext>
            </a:extLst>
          </p:cNvPr>
          <p:cNvSpPr txBox="1"/>
          <p:nvPr/>
        </p:nvSpPr>
        <p:spPr>
          <a:xfrm>
            <a:off x="5551487" y="5327650"/>
            <a:ext cx="1980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Pasador</a:t>
            </a: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de las pastillas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83DD12-6DF7-4D81-9C5A-2A4757E10E6E}"/>
              </a:ext>
            </a:extLst>
          </p:cNvPr>
          <p:cNvSpPr txBox="1"/>
          <p:nvPr/>
        </p:nvSpPr>
        <p:spPr>
          <a:xfrm>
            <a:off x="6361113" y="3905250"/>
            <a:ext cx="1420812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Pastillas</a:t>
            </a:r>
          </a:p>
        </p:txBody>
      </p:sp>
      <p:cxnSp>
        <p:nvCxnSpPr>
          <p:cNvPr id="57365" name="Straight Arrow Connector 22">
            <a:extLst>
              <a:ext uri="{FF2B5EF4-FFF2-40B4-BE49-F238E27FC236}">
                <a16:creationId xmlns:a16="http://schemas.microsoft.com/office/drawing/2014/main" id="{41A3C4C6-0BAE-4A8F-A658-178BA7EB63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87975" y="4057650"/>
            <a:ext cx="122238" cy="35401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6" name="Straight Arrow Connector 24">
            <a:extLst>
              <a:ext uri="{FF2B5EF4-FFF2-40B4-BE49-F238E27FC236}">
                <a16:creationId xmlns:a16="http://schemas.microsoft.com/office/drawing/2014/main" id="{5C2833F4-F84D-41E8-991D-FB5845247E0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791200" y="5019675"/>
            <a:ext cx="115888" cy="3619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">
            <a:extLst>
              <a:ext uri="{FF2B5EF4-FFF2-40B4-BE49-F238E27FC236}">
                <a16:creationId xmlns:a16="http://schemas.microsoft.com/office/drawing/2014/main" id="{48B4480D-71C1-4FA4-A22F-C0FEBB166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>
                <a:solidFill>
                  <a:schemeClr val="bg1"/>
                </a:solidFill>
                <a:latin typeface="+mj-lt"/>
              </a:rPr>
              <a:t>2. Reparación del a Pinza de Freno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3">
            <a:extLst>
              <a:ext uri="{FF2B5EF4-FFF2-40B4-BE49-F238E27FC236}">
                <a16:creationId xmlns:a16="http://schemas.microsoft.com/office/drawing/2014/main" id="{9C483F82-4B85-4D94-B9D9-1E5F88A9E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688"/>
            <a:ext cx="51530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b="1">
                <a:solidFill>
                  <a:schemeClr val="bg1"/>
                </a:solidFill>
              </a:rPr>
              <a:t>Características Destacadas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C7C1B1-1C6C-40E2-89DC-73E2A4769C51}"/>
              </a:ext>
            </a:extLst>
          </p:cNvPr>
          <p:cNvSpPr/>
          <p:nvPr/>
        </p:nvSpPr>
        <p:spPr>
          <a:xfrm>
            <a:off x="4330700" y="1133475"/>
            <a:ext cx="48133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>
                <a:latin typeface="Candara" panose="020E0502030303020204" pitchFamily="34" charset="0"/>
              </a:rPr>
              <a:t>Características 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Motor de 4 válvulas, refrigerado por agua y 3 bujías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Potencia: 39.99 PS a 8650 rpm.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Par Motor: 35 Nm a 7000 rpm.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A09940-940C-49F8-A545-CADAF096BAD9}"/>
              </a:ext>
            </a:extLst>
          </p:cNvPr>
          <p:cNvSpPr/>
          <p:nvPr/>
        </p:nvSpPr>
        <p:spPr>
          <a:xfrm>
            <a:off x="4170363" y="936625"/>
            <a:ext cx="4675187" cy="2617788"/>
          </a:xfrm>
          <a:prstGeom prst="roundRect">
            <a:avLst/>
          </a:prstGeom>
          <a:noFill/>
          <a:ln>
            <a:solidFill>
              <a:srgbClr val="1A4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E4083-CC46-4ABD-9960-6CAC97FFFD6A}"/>
              </a:ext>
            </a:extLst>
          </p:cNvPr>
          <p:cNvSpPr txBox="1"/>
          <p:nvPr/>
        </p:nvSpPr>
        <p:spPr>
          <a:xfrm>
            <a:off x="4344988" y="2138363"/>
            <a:ext cx="4321175" cy="141577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>
                <a:latin typeface="Candara" panose="020E0502030303020204" pitchFamily="34" charset="0"/>
              </a:rPr>
              <a:t>Beneficios:</a:t>
            </a:r>
          </a:p>
          <a:p>
            <a:pPr>
              <a:defRPr/>
            </a:pPr>
            <a:r>
              <a:rPr lang="es-ES" sz="1400" dirty="0">
                <a:latin typeface="Candara" panose="020E0502030303020204" pitchFamily="34" charset="0"/>
              </a:rPr>
              <a:t>Una conducción para disfrutar gracias a: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Potencia y par altamente optimizados.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Respuesta fina a las demandas de aceleración.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Mayor potencia en todas las condiciones de carga, buena disponibilidad de torque a bajas rpm.</a:t>
            </a:r>
          </a:p>
        </p:txBody>
      </p:sp>
      <p:pic>
        <p:nvPicPr>
          <p:cNvPr id="10246" name="Picture 1">
            <a:extLst>
              <a:ext uri="{FF2B5EF4-FFF2-40B4-BE49-F238E27FC236}">
                <a16:creationId xmlns:a16="http://schemas.microsoft.com/office/drawing/2014/main" id="{DEB71339-782E-4BC8-BFB6-C32D9D38A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8" t="37714" r="34119" b="21335"/>
          <a:stretch>
            <a:fillRect/>
          </a:stretch>
        </p:blipFill>
        <p:spPr bwMode="auto">
          <a:xfrm>
            <a:off x="1157288" y="1163638"/>
            <a:ext cx="1800225" cy="2519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Box 2">
            <a:extLst>
              <a:ext uri="{FF2B5EF4-FFF2-40B4-BE49-F238E27FC236}">
                <a16:creationId xmlns:a16="http://schemas.microsoft.com/office/drawing/2014/main" id="{F7CDCE13-F86F-4289-8B74-78D1FF0FA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784225"/>
            <a:ext cx="11993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en-US" sz="1400" b="1" dirty="0"/>
              <a:t>Desempeño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A2E7E2-8B64-4753-BC41-97DA8F258762}"/>
              </a:ext>
            </a:extLst>
          </p:cNvPr>
          <p:cNvSpPr/>
          <p:nvPr/>
        </p:nvSpPr>
        <p:spPr>
          <a:xfrm>
            <a:off x="4330700" y="3732213"/>
            <a:ext cx="451485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>
                <a:latin typeface="Candara" panose="020E0502030303020204" pitchFamily="34" charset="0"/>
              </a:rPr>
              <a:t>Características: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Sistema de Inyección Bosch de nueva generación de Bucle Cerrado.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Sistema de encendido CC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Refrigeración líquida.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Caja de transmisión de alta resistencia.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Elemento del filtro de aire de tipo papel viscoso.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70301BA-5EC5-417C-A5F0-9836971D7308}"/>
              </a:ext>
            </a:extLst>
          </p:cNvPr>
          <p:cNvSpPr/>
          <p:nvPr/>
        </p:nvSpPr>
        <p:spPr>
          <a:xfrm>
            <a:off x="4170363" y="3683000"/>
            <a:ext cx="4675187" cy="2933700"/>
          </a:xfrm>
          <a:prstGeom prst="roundRect">
            <a:avLst/>
          </a:prstGeom>
          <a:noFill/>
          <a:ln>
            <a:solidFill>
              <a:srgbClr val="1A4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70B42E-7C12-4EA6-9F7A-1758F5CA03E1}"/>
              </a:ext>
            </a:extLst>
          </p:cNvPr>
          <p:cNvSpPr txBox="1"/>
          <p:nvPr/>
        </p:nvSpPr>
        <p:spPr>
          <a:xfrm>
            <a:off x="4344988" y="5264471"/>
            <a:ext cx="4500562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>
                <a:latin typeface="Candara" panose="020E0502030303020204" pitchFamily="34" charset="0"/>
              </a:rPr>
              <a:t>Beneficios: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Baja salida de emisiones.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Cambios de marcha suaves.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Cigüeñal forjado ligero y tren de engranajes optimizado para cambios precisos a cualquier rpm.</a:t>
            </a:r>
          </a:p>
        </p:txBody>
      </p:sp>
      <p:pic>
        <p:nvPicPr>
          <p:cNvPr id="10251" name="Picture 13">
            <a:extLst>
              <a:ext uri="{FF2B5EF4-FFF2-40B4-BE49-F238E27FC236}">
                <a16:creationId xmlns:a16="http://schemas.microsoft.com/office/drawing/2014/main" id="{596A6A9E-A5A2-416A-B9C4-1D355DD2B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4213225"/>
            <a:ext cx="2278062" cy="2147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F10CDD-5D76-493B-992A-CFE32574C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609893"/>
              </p:ext>
            </p:extLst>
          </p:nvPr>
        </p:nvGraphicFramePr>
        <p:xfrm>
          <a:off x="230188" y="909638"/>
          <a:ext cx="8591550" cy="525938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3129">
                <a:tc>
                  <a:txBody>
                    <a:bodyPr/>
                    <a:lstStyle/>
                    <a:p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10. Retire la tuerca de purga con una llave de 8 mm del cuerpo de la pinza.</a:t>
                      </a: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3129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11. Retire los pistones de la pinza (4 und) usando aire comprimido a través del perno hueco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s-ES" sz="1200" b="1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Nota: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Use un trapo de plástico mientras retira los pistones de la pinza para evitar que salgan disparados y puedan dañarse o dañar a alguien del entorno.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3129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12. Retire los sellos de polvo (4 und) y los retenes de aceite (4 und) del cuerpo de la pinza de freno.</a:t>
                      </a: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8384" name="Picture 2">
            <a:extLst>
              <a:ext uri="{FF2B5EF4-FFF2-40B4-BE49-F238E27FC236}">
                <a16:creationId xmlns:a16="http://schemas.microsoft.com/office/drawing/2014/main" id="{C4AE7F78-519C-4DB0-A37E-295636815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31187" r="20120" b="12373"/>
          <a:stretch>
            <a:fillRect/>
          </a:stretch>
        </p:blipFill>
        <p:spPr bwMode="auto">
          <a:xfrm>
            <a:off x="5026025" y="936625"/>
            <a:ext cx="3084513" cy="169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85" name="Oval 4">
            <a:extLst>
              <a:ext uri="{FF2B5EF4-FFF2-40B4-BE49-F238E27FC236}">
                <a16:creationId xmlns:a16="http://schemas.microsoft.com/office/drawing/2014/main" id="{F33DF2B8-4614-4575-A929-EFA2C498F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888" y="1271588"/>
            <a:ext cx="655637" cy="56673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58386" name="Picture 7">
            <a:extLst>
              <a:ext uri="{FF2B5EF4-FFF2-40B4-BE49-F238E27FC236}">
                <a16:creationId xmlns:a16="http://schemas.microsoft.com/office/drawing/2014/main" id="{FB5FD7EC-C1A5-4D52-A665-4F20325D4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t="10159" r="8295" b="45927"/>
          <a:stretch>
            <a:fillRect/>
          </a:stretch>
        </p:blipFill>
        <p:spPr bwMode="auto">
          <a:xfrm>
            <a:off x="4668838" y="4487863"/>
            <a:ext cx="3781425" cy="164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387" name="Group 6">
            <a:extLst>
              <a:ext uri="{FF2B5EF4-FFF2-40B4-BE49-F238E27FC236}">
                <a16:creationId xmlns:a16="http://schemas.microsoft.com/office/drawing/2014/main" id="{9F04C840-38A8-44EE-879E-E42DD692EE66}"/>
              </a:ext>
            </a:extLst>
          </p:cNvPr>
          <p:cNvGrpSpPr>
            <a:grpSpLocks/>
          </p:cNvGrpSpPr>
          <p:nvPr/>
        </p:nvGrpSpPr>
        <p:grpSpPr bwMode="auto">
          <a:xfrm>
            <a:off x="6783388" y="2706688"/>
            <a:ext cx="1870075" cy="1646237"/>
            <a:chOff x="6784035" y="2706720"/>
            <a:chExt cx="1806579" cy="1599699"/>
          </a:xfrm>
        </p:grpSpPr>
        <p:pic>
          <p:nvPicPr>
            <p:cNvPr id="58391" name="Picture 5">
              <a:extLst>
                <a:ext uri="{FF2B5EF4-FFF2-40B4-BE49-F238E27FC236}">
                  <a16:creationId xmlns:a16="http://schemas.microsoft.com/office/drawing/2014/main" id="{66BA819D-A773-4ABA-BA3B-F1D5B1D21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0" t="52936" r="41881" b="22334"/>
            <a:stretch>
              <a:fillRect/>
            </a:stretch>
          </p:blipFill>
          <p:spPr bwMode="auto">
            <a:xfrm>
              <a:off x="6784035" y="2706720"/>
              <a:ext cx="1806579" cy="7949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92" name="Picture 9">
              <a:extLst>
                <a:ext uri="{FF2B5EF4-FFF2-40B4-BE49-F238E27FC236}">
                  <a16:creationId xmlns:a16="http://schemas.microsoft.com/office/drawing/2014/main" id="{AC074BEE-3CE1-4BA5-8210-BABB6DDE4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0" t="52936" r="41881" b="22334"/>
            <a:stretch>
              <a:fillRect/>
            </a:stretch>
          </p:blipFill>
          <p:spPr bwMode="auto">
            <a:xfrm>
              <a:off x="6784035" y="3511437"/>
              <a:ext cx="1806579" cy="7949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CF0717E-79A5-473A-9C7F-0B3844A20BEB}"/>
              </a:ext>
            </a:extLst>
          </p:cNvPr>
          <p:cNvSpPr txBox="1"/>
          <p:nvPr/>
        </p:nvSpPr>
        <p:spPr>
          <a:xfrm>
            <a:off x="7340600" y="2667000"/>
            <a:ext cx="90963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Pistons</a:t>
            </a:r>
          </a:p>
        </p:txBody>
      </p:sp>
      <p:pic>
        <p:nvPicPr>
          <p:cNvPr id="58389" name="Picture 2">
            <a:extLst>
              <a:ext uri="{FF2B5EF4-FFF2-40B4-BE49-F238E27FC236}">
                <a16:creationId xmlns:a16="http://schemas.microsoft.com/office/drawing/2014/main" id="{52D2166C-383B-4F40-888E-2649F581D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2706688"/>
            <a:ext cx="2219325" cy="166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7EF1BFCA-60EB-4A5B-961F-BC9D412AB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>
                <a:solidFill>
                  <a:schemeClr val="bg1"/>
                </a:solidFill>
                <a:latin typeface="+mj-lt"/>
              </a:rPr>
              <a:t>2. Reparación del a Pinza de Freno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EBC876-2DD8-4F31-AE9C-2D5114967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314775"/>
              </p:ext>
            </p:extLst>
          </p:nvPr>
        </p:nvGraphicFramePr>
        <p:xfrm>
          <a:off x="230188" y="909638"/>
          <a:ext cx="8591550" cy="51752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13. Limpie el cuerpo de la pinza de freno con Diesel/kerosene.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14. Seque el cuerpo de la pinza con aire comprimido a baja presión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15. Instale nuevamente los retenes y sellos de polvo en el cuerpo de la pinza de freno.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408" name="Picture 2">
            <a:extLst>
              <a:ext uri="{FF2B5EF4-FFF2-40B4-BE49-F238E27FC236}">
                <a16:creationId xmlns:a16="http://schemas.microsoft.com/office/drawing/2014/main" id="{EB1A252D-76E2-482E-8A2D-63EAD703C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28973" r="9885" b="10159"/>
          <a:stretch>
            <a:fillRect/>
          </a:stretch>
        </p:blipFill>
        <p:spPr bwMode="auto">
          <a:xfrm>
            <a:off x="5091113" y="936625"/>
            <a:ext cx="2851150" cy="164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9" name="Picture 3">
            <a:extLst>
              <a:ext uri="{FF2B5EF4-FFF2-40B4-BE49-F238E27FC236}">
                <a16:creationId xmlns:a16="http://schemas.microsoft.com/office/drawing/2014/main" id="{A473985A-A544-4AB9-95CB-C3E22EED2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11267" r="13962" b="26759"/>
          <a:stretch>
            <a:fillRect/>
          </a:stretch>
        </p:blipFill>
        <p:spPr bwMode="auto">
          <a:xfrm>
            <a:off x="5091113" y="2681288"/>
            <a:ext cx="2851150" cy="163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0" name="Picture 4">
            <a:extLst>
              <a:ext uri="{FF2B5EF4-FFF2-40B4-BE49-F238E27FC236}">
                <a16:creationId xmlns:a16="http://schemas.microsoft.com/office/drawing/2014/main" id="{4D79D6A8-9C8A-4E2C-895D-E34BA33F1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34508" r="10161" b="10159"/>
          <a:stretch>
            <a:fillRect/>
          </a:stretch>
        </p:blipFill>
        <p:spPr bwMode="auto">
          <a:xfrm>
            <a:off x="5091113" y="4535488"/>
            <a:ext cx="2857500" cy="138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411" name="Straight Arrow Connector 6">
            <a:extLst>
              <a:ext uri="{FF2B5EF4-FFF2-40B4-BE49-F238E27FC236}">
                <a16:creationId xmlns:a16="http://schemas.microsoft.com/office/drawing/2014/main" id="{43F3A068-B900-4C38-910F-A1D7F2A643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67513" y="4986338"/>
            <a:ext cx="122237" cy="35401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12" name="Straight Arrow Connector 7">
            <a:extLst>
              <a:ext uri="{FF2B5EF4-FFF2-40B4-BE49-F238E27FC236}">
                <a16:creationId xmlns:a16="http://schemas.microsoft.com/office/drawing/2014/main" id="{CFFFE508-C4A4-48E4-9589-4D7CE69562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38838" y="4986338"/>
            <a:ext cx="120650" cy="35401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13" name="Straight Arrow Connector 8">
            <a:extLst>
              <a:ext uri="{FF2B5EF4-FFF2-40B4-BE49-F238E27FC236}">
                <a16:creationId xmlns:a16="http://schemas.microsoft.com/office/drawing/2014/main" id="{07F43947-CFEE-49E3-BAD5-59C015F9787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797550" y="5372100"/>
            <a:ext cx="122238" cy="2222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14" name="Straight Arrow Connector 10">
            <a:extLst>
              <a:ext uri="{FF2B5EF4-FFF2-40B4-BE49-F238E27FC236}">
                <a16:creationId xmlns:a16="http://schemas.microsoft.com/office/drawing/2014/main" id="{F69F1C07-1B28-4F12-B4F5-34207BBE56E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38925" y="5416550"/>
            <a:ext cx="122238" cy="2222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">
            <a:extLst>
              <a:ext uri="{FF2B5EF4-FFF2-40B4-BE49-F238E27FC236}">
                <a16:creationId xmlns:a16="http://schemas.microsoft.com/office/drawing/2014/main" id="{8F33222D-5082-4B39-B1D1-D416644B2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>
                <a:solidFill>
                  <a:schemeClr val="bg1"/>
                </a:solidFill>
                <a:latin typeface="+mj-lt"/>
              </a:rPr>
              <a:t>2. Reparación del a Pinza de Freno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5F63071-464B-4AC3-9C9D-8E3A64C80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806382"/>
              </p:ext>
            </p:extLst>
          </p:nvPr>
        </p:nvGraphicFramePr>
        <p:xfrm>
          <a:off x="230188" y="909638"/>
          <a:ext cx="8591550" cy="52332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16. Esparza grasa de silicona en el DE del pistón y los sellos de goma.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17. Coloque todos los pistones en la pinza de freno.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18. Limpie las pastillas con una lija suave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19. Coloque el resorte de las pastillas, las pastillas y prefije el pasador de las pastillas. Ajuste el pasador al par recomendado (0.5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– 0.7 </a:t>
                      </a:r>
                      <a:r>
                        <a:rPr lang="es-ES" sz="1200" b="0" kern="1200" baseline="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Kgf.m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 con una llave dinamométrica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Nota: Coloque el resorte como se muestra en la foto A.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0432" name="Picture 2">
            <a:extLst>
              <a:ext uri="{FF2B5EF4-FFF2-40B4-BE49-F238E27FC236}">
                <a16:creationId xmlns:a16="http://schemas.microsoft.com/office/drawing/2014/main" id="{1CA67B5C-C8F6-49D0-96C5-41FD6F055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28973" r="20908" b="17908"/>
          <a:stretch>
            <a:fillRect/>
          </a:stretch>
        </p:blipFill>
        <p:spPr bwMode="auto">
          <a:xfrm>
            <a:off x="5254625" y="950913"/>
            <a:ext cx="2674938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3" name="Picture 3">
            <a:extLst>
              <a:ext uri="{FF2B5EF4-FFF2-40B4-BE49-F238E27FC236}">
                <a16:creationId xmlns:a16="http://schemas.microsoft.com/office/drawing/2014/main" id="{D07A6F1B-D5F1-4382-BFED-F53CD61C1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11269" r="2771" b="12373"/>
          <a:stretch>
            <a:fillRect/>
          </a:stretch>
        </p:blipFill>
        <p:spPr bwMode="auto">
          <a:xfrm>
            <a:off x="5254625" y="2679700"/>
            <a:ext cx="2674938" cy="164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4" name="Picture 4">
            <a:extLst>
              <a:ext uri="{FF2B5EF4-FFF2-40B4-BE49-F238E27FC236}">
                <a16:creationId xmlns:a16="http://schemas.microsoft.com/office/drawing/2014/main" id="{DFB3A227-F359-4E4C-A820-D43D6C4BA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" t="14587" r="18658" b="9055"/>
          <a:stretch>
            <a:fillRect/>
          </a:stretch>
        </p:blipFill>
        <p:spPr bwMode="auto">
          <a:xfrm>
            <a:off x="4260850" y="4438650"/>
            <a:ext cx="2257425" cy="157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35" name="Isosceles Triangle 6">
            <a:extLst>
              <a:ext uri="{FF2B5EF4-FFF2-40B4-BE49-F238E27FC236}">
                <a16:creationId xmlns:a16="http://schemas.microsoft.com/office/drawing/2014/main" id="{916CDDDB-30F5-4D5C-9B2A-A6C678D1229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02075" y="2719388"/>
            <a:ext cx="228600" cy="2286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60436" name="Picture 4">
            <a:extLst>
              <a:ext uri="{FF2B5EF4-FFF2-40B4-BE49-F238E27FC236}">
                <a16:creationId xmlns:a16="http://schemas.microsoft.com/office/drawing/2014/main" id="{619E5EEA-3773-4C70-8F7C-A35759353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30379" r="21135" b="29799"/>
          <a:stretch>
            <a:fillRect/>
          </a:stretch>
        </p:blipFill>
        <p:spPr bwMode="auto">
          <a:xfrm>
            <a:off x="6592888" y="4643438"/>
            <a:ext cx="2192337" cy="1052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37" name="Oval 2">
            <a:extLst>
              <a:ext uri="{FF2B5EF4-FFF2-40B4-BE49-F238E27FC236}">
                <a16:creationId xmlns:a16="http://schemas.microsoft.com/office/drawing/2014/main" id="{940A86D1-3E72-4761-AEF6-14533EEE1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9613" y="4660900"/>
            <a:ext cx="455612" cy="379413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IN" altLang="en-US"/>
              <a:t>A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2A217BD1-E9B8-44F3-BDC2-0A4E71A8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>
                <a:solidFill>
                  <a:schemeClr val="bg1"/>
                </a:solidFill>
                <a:latin typeface="+mj-lt"/>
              </a:rPr>
              <a:t>2. Reparación del a Pinza de Freno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64174D-5D44-472F-B8B6-E08B1B8D7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53647"/>
              </p:ext>
            </p:extLst>
          </p:nvPr>
        </p:nvGraphicFramePr>
        <p:xfrm>
          <a:off x="230188" y="909638"/>
          <a:ext cx="8591550" cy="51752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5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20. Sujete el clip en la ranura provista en el pasador de las pastillas y presione el clip en la dirección de la flecha como se muestra en la foto.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21. Pre ajuste la tuerca de purga usando una llave de 8 </a:t>
                      </a:r>
                      <a:r>
                        <a:rPr lang="es-ES" sz="1200" b="0" kern="120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mm.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22. Coloque la pinza de freno en la horquilla izquierda. Preinstale los pernos que soportan la pinza y ajústelo al par recomendado con una llave dinamométrica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23.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Prefije los pernos de la manguera de freno y ajústelos al par recomendado (2.1 – 2.8 </a:t>
                      </a:r>
                      <a:r>
                        <a:rPr lang="es-ES" sz="1200" b="0" kern="1200" baseline="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Kgf.m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 con una llave dinamométrica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1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Nota: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Siempre reemplace las arandelas de cobre del perno hueco cada vez que se retire.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56" name="Picture 2">
            <a:extLst>
              <a:ext uri="{FF2B5EF4-FFF2-40B4-BE49-F238E27FC236}">
                <a16:creationId xmlns:a16="http://schemas.microsoft.com/office/drawing/2014/main" id="{F86807F1-AD11-400B-A781-92C9F537E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27867" r="10989" b="5734"/>
          <a:stretch>
            <a:fillRect/>
          </a:stretch>
        </p:blipFill>
        <p:spPr bwMode="auto">
          <a:xfrm>
            <a:off x="6326188" y="938213"/>
            <a:ext cx="2495550" cy="164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7" name="Down Arrow 3">
            <a:extLst>
              <a:ext uri="{FF2B5EF4-FFF2-40B4-BE49-F238E27FC236}">
                <a16:creationId xmlns:a16="http://schemas.microsoft.com/office/drawing/2014/main" id="{39F01211-AF77-4CCA-8CEB-F6C7EC60B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00" y="1112838"/>
            <a:ext cx="242888" cy="660400"/>
          </a:xfrm>
          <a:prstGeom prst="downArrow">
            <a:avLst>
              <a:gd name="adj1" fmla="val 50000"/>
              <a:gd name="adj2" fmla="val 5003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61458" name="Picture 5">
            <a:extLst>
              <a:ext uri="{FF2B5EF4-FFF2-40B4-BE49-F238E27FC236}">
                <a16:creationId xmlns:a16="http://schemas.microsoft.com/office/drawing/2014/main" id="{4FBE93FE-5B07-46B2-8C94-2BE81496B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2" t="41019" r="36430" b="38373"/>
          <a:stretch>
            <a:fillRect/>
          </a:stretch>
        </p:blipFill>
        <p:spPr bwMode="auto">
          <a:xfrm>
            <a:off x="4279900" y="938213"/>
            <a:ext cx="1733550" cy="164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4A2D686-69FA-4553-BC37-C04238E868ED}"/>
              </a:ext>
            </a:extLst>
          </p:cNvPr>
          <p:cNvSpPr/>
          <p:nvPr/>
        </p:nvSpPr>
        <p:spPr bwMode="auto">
          <a:xfrm>
            <a:off x="7524750" y="1425575"/>
            <a:ext cx="530225" cy="330200"/>
          </a:xfrm>
          <a:prstGeom prst="wedgeRoundRectCallout">
            <a:avLst>
              <a:gd name="adj1" fmla="val -338722"/>
              <a:gd name="adj2" fmla="val 28781"/>
              <a:gd name="adj3" fmla="val 16667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1460" name="Isosceles Triangle 7">
            <a:extLst>
              <a:ext uri="{FF2B5EF4-FFF2-40B4-BE49-F238E27FC236}">
                <a16:creationId xmlns:a16="http://schemas.microsoft.com/office/drawing/2014/main" id="{66CBD4AD-90DD-4982-9F68-1BD9718E05E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30650" y="3267075"/>
            <a:ext cx="227013" cy="227013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61461" name="Picture 4">
            <a:extLst>
              <a:ext uri="{FF2B5EF4-FFF2-40B4-BE49-F238E27FC236}">
                <a16:creationId xmlns:a16="http://schemas.microsoft.com/office/drawing/2014/main" id="{8C9B67FF-7A41-4D2F-B97F-C8B6A3EC3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31186" r="13496" b="19012"/>
          <a:stretch>
            <a:fillRect/>
          </a:stretch>
        </p:blipFill>
        <p:spPr bwMode="auto">
          <a:xfrm>
            <a:off x="5062538" y="2678113"/>
            <a:ext cx="2998787" cy="163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2" name="Oval 9">
            <a:extLst>
              <a:ext uri="{FF2B5EF4-FFF2-40B4-BE49-F238E27FC236}">
                <a16:creationId xmlns:a16="http://schemas.microsoft.com/office/drawing/2014/main" id="{24594A10-03EB-4DFA-9558-8C52ADABA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3605213"/>
            <a:ext cx="608012" cy="531812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1463" name="Oval 10">
            <a:extLst>
              <a:ext uri="{FF2B5EF4-FFF2-40B4-BE49-F238E27FC236}">
                <a16:creationId xmlns:a16="http://schemas.microsoft.com/office/drawing/2014/main" id="{186B10F7-5CFA-4669-9B8D-9278B9C43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413" y="2882900"/>
            <a:ext cx="606425" cy="531813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61464" name="Picture 8">
            <a:extLst>
              <a:ext uri="{FF2B5EF4-FFF2-40B4-BE49-F238E27FC236}">
                <a16:creationId xmlns:a16="http://schemas.microsoft.com/office/drawing/2014/main" id="{DB050B19-8375-46C3-B4C9-D752721BE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3480" r="2431" b="12373"/>
          <a:stretch>
            <a:fillRect/>
          </a:stretch>
        </p:blipFill>
        <p:spPr bwMode="auto">
          <a:xfrm>
            <a:off x="5049838" y="4408488"/>
            <a:ext cx="3001962" cy="165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5" name="Oval 12">
            <a:extLst>
              <a:ext uri="{FF2B5EF4-FFF2-40B4-BE49-F238E27FC236}">
                <a16:creationId xmlns:a16="http://schemas.microsoft.com/office/drawing/2014/main" id="{AFC7F844-10D4-43B5-8BCA-BB29F8E82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4972050"/>
            <a:ext cx="606425" cy="53022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ADF91C02-E7D5-442C-BB59-9C176FE3D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>
                <a:solidFill>
                  <a:schemeClr val="bg1"/>
                </a:solidFill>
                <a:latin typeface="+mj-lt"/>
              </a:rPr>
              <a:t>2. Reparación del a Pinza de Freno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1D043EC-7468-4EC3-807E-0F60907FA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896834"/>
              </p:ext>
            </p:extLst>
          </p:nvPr>
        </p:nvGraphicFramePr>
        <p:xfrm>
          <a:off x="230188" y="909638"/>
          <a:ext cx="8591550" cy="51752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24. Retire los tornillos (2 und) que soportan la tapa del depósito del cilindro maestro usando un destornillador estrella y saque la cubierta.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25. Saque la tapa de PVC y el diafragma de goma.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083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26. Llene el recipiente con el líquido de freno recomendado.</a:t>
                      </a: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27. Realice la purga del sistema (Revise la Enciclopedia de Mantenimiento Periódico </a:t>
                      </a:r>
                      <a:r>
                        <a:rPr lang="es-ES" sz="1200" b="0" kern="1200" baseline="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pág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155: SOP purga de aire)</a:t>
                      </a: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2480" name="Picture 3">
            <a:extLst>
              <a:ext uri="{FF2B5EF4-FFF2-40B4-BE49-F238E27FC236}">
                <a16:creationId xmlns:a16="http://schemas.microsoft.com/office/drawing/2014/main" id="{EEC0FE64-F8C9-4480-A9FE-35C014C26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9813" r="22701" b="7352"/>
          <a:stretch>
            <a:fillRect/>
          </a:stretch>
        </p:blipFill>
        <p:spPr bwMode="auto">
          <a:xfrm>
            <a:off x="6623050" y="969963"/>
            <a:ext cx="2127250" cy="1595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1" name="Picture 6">
            <a:extLst>
              <a:ext uri="{FF2B5EF4-FFF2-40B4-BE49-F238E27FC236}">
                <a16:creationId xmlns:a16="http://schemas.microsoft.com/office/drawing/2014/main" id="{8246FC59-1ABA-4A17-B5B5-19A6DB1F1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t="32915" r="15709"/>
          <a:stretch>
            <a:fillRect/>
          </a:stretch>
        </p:blipFill>
        <p:spPr bwMode="auto">
          <a:xfrm>
            <a:off x="4259263" y="2740025"/>
            <a:ext cx="2268537" cy="150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2" name="Picture 7">
            <a:extLst>
              <a:ext uri="{FF2B5EF4-FFF2-40B4-BE49-F238E27FC236}">
                <a16:creationId xmlns:a16="http://schemas.microsoft.com/office/drawing/2014/main" id="{12AD2264-B3C5-438B-8F03-7D7953488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22989" r="16493" b="7329"/>
          <a:stretch>
            <a:fillRect/>
          </a:stretch>
        </p:blipFill>
        <p:spPr bwMode="auto">
          <a:xfrm>
            <a:off x="6583363" y="2743200"/>
            <a:ext cx="2182812" cy="151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3" name="Picture 9">
            <a:extLst>
              <a:ext uri="{FF2B5EF4-FFF2-40B4-BE49-F238E27FC236}">
                <a16:creationId xmlns:a16="http://schemas.microsoft.com/office/drawing/2014/main" id="{D17D27C0-487F-44B3-8BA1-45A329BC3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7" t="43137" r="26987" b="6068"/>
          <a:stretch>
            <a:fillRect/>
          </a:stretch>
        </p:blipFill>
        <p:spPr bwMode="auto">
          <a:xfrm>
            <a:off x="4259263" y="969963"/>
            <a:ext cx="2265362" cy="159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84" name="Oval 10">
            <a:extLst>
              <a:ext uri="{FF2B5EF4-FFF2-40B4-BE49-F238E27FC236}">
                <a16:creationId xmlns:a16="http://schemas.microsoft.com/office/drawing/2014/main" id="{9CC33DD6-182A-40B2-BD46-D9682047F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25" y="1235075"/>
            <a:ext cx="606425" cy="531813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2485" name="Oval 11">
            <a:extLst>
              <a:ext uri="{FF2B5EF4-FFF2-40B4-BE49-F238E27FC236}">
                <a16:creationId xmlns:a16="http://schemas.microsoft.com/office/drawing/2014/main" id="{A51B0DF2-F8ED-4C5F-9424-5CB01CCA6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1801813"/>
            <a:ext cx="608012" cy="53022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62486" name="Picture 8">
            <a:extLst>
              <a:ext uri="{FF2B5EF4-FFF2-40B4-BE49-F238E27FC236}">
                <a16:creationId xmlns:a16="http://schemas.microsoft.com/office/drawing/2014/main" id="{73217E33-B9AA-4494-97B0-B129627C4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27867" r="10159" b="16800"/>
          <a:stretch>
            <a:fillRect/>
          </a:stretch>
        </p:blipFill>
        <p:spPr bwMode="auto">
          <a:xfrm>
            <a:off x="5038725" y="4424363"/>
            <a:ext cx="2900363" cy="159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87" name="Isosceles Triangle 13">
            <a:extLst>
              <a:ext uri="{FF2B5EF4-FFF2-40B4-BE49-F238E27FC236}">
                <a16:creationId xmlns:a16="http://schemas.microsoft.com/office/drawing/2014/main" id="{34BE97AE-A014-49C4-92E6-3A60663085D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35413" y="4424363"/>
            <a:ext cx="228600" cy="2286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546245BE-8BE9-4BDC-B878-738F64704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>
                <a:solidFill>
                  <a:schemeClr val="bg1"/>
                </a:solidFill>
                <a:latin typeface="+mj-lt"/>
              </a:rPr>
              <a:t>2. Reparación del a Pinza de Freno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6AD224-7CBA-4437-A256-4EFD5DCA7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294427"/>
              </p:ext>
            </p:extLst>
          </p:nvPr>
        </p:nvGraphicFramePr>
        <p:xfrm>
          <a:off x="230188" y="909638"/>
          <a:ext cx="8591550" cy="17256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56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28. Ajuste la tuerca de purga y coloque la tapa de goma.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29. Instale el diafragma de goma, la tapa de PVC y la cubierta del cilindro maestro.</a:t>
                      </a:r>
                    </a:p>
                  </a:txBody>
                  <a:tcPr marL="182877" marR="91439" marT="91448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48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3498" name="Picture 2">
            <a:extLst>
              <a:ext uri="{FF2B5EF4-FFF2-40B4-BE49-F238E27FC236}">
                <a16:creationId xmlns:a16="http://schemas.microsoft.com/office/drawing/2014/main" id="{2B89C58B-97A2-4998-ADCD-47871A54B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33913" r="20322" b="13100"/>
          <a:stretch>
            <a:fillRect/>
          </a:stretch>
        </p:blipFill>
        <p:spPr bwMode="auto">
          <a:xfrm>
            <a:off x="5027613" y="936625"/>
            <a:ext cx="3028950" cy="1665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F9D0CEC5-E5F3-43F7-B75B-55BA4FE64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s-ES" altLang="en-US" b="1">
                <a:solidFill>
                  <a:schemeClr val="bg1"/>
                </a:solidFill>
                <a:latin typeface="+mj-lt"/>
              </a:rPr>
              <a:t>2. Reparación del a Pinza de Freno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D68DBB-DC98-4110-ABF6-2402D47D3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273666"/>
              </p:ext>
            </p:extLst>
          </p:nvPr>
        </p:nvGraphicFramePr>
        <p:xfrm>
          <a:off x="230188" y="909638"/>
          <a:ext cx="8591550" cy="52816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 Retire los 2 pernos del soporte del cable de embrague con una llave de 8 </a:t>
                      </a:r>
                      <a:r>
                        <a:rPr lang="es-ES" sz="1200" b="0" kern="120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s-ES" sz="1200" b="0" kern="1200" baseline="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 Retire el Cable de embrague del eje del liberador de embrague.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3.Retire los pernos de la cubierta de embrague (10 und) con una llave de 8 mm y retire la cubierta de embrague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400" name="TextBox 1">
            <a:extLst>
              <a:ext uri="{FF2B5EF4-FFF2-40B4-BE49-F238E27FC236}">
                <a16:creationId xmlns:a16="http://schemas.microsoft.com/office/drawing/2014/main" id="{1C9926B3-3D7C-4E4C-8CB4-C82ABCD68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n-US" altLang="en-US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s-ES" altLang="en-US" b="1" dirty="0">
                <a:solidFill>
                  <a:schemeClr val="bg1"/>
                </a:solidFill>
                <a:latin typeface="+mn-lt"/>
              </a:rPr>
              <a:t>Revisión y Regulación de la Luz de Válvulas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4529" name="Picture 2">
            <a:extLst>
              <a:ext uri="{FF2B5EF4-FFF2-40B4-BE49-F238E27FC236}">
                <a16:creationId xmlns:a16="http://schemas.microsoft.com/office/drawing/2014/main" id="{D754142A-D8B6-4606-B195-4F15DE6D8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1" t="21227" r="21416" b="35612"/>
          <a:stretch>
            <a:fillRect/>
          </a:stretch>
        </p:blipFill>
        <p:spPr bwMode="auto">
          <a:xfrm>
            <a:off x="5113338" y="974725"/>
            <a:ext cx="2846387" cy="163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30" name="Up Arrow 3">
            <a:extLst>
              <a:ext uri="{FF2B5EF4-FFF2-40B4-BE49-F238E27FC236}">
                <a16:creationId xmlns:a16="http://schemas.microsoft.com/office/drawing/2014/main" id="{F1B2FA7F-9FD6-4FC9-9A30-695A25006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1754188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4531" name="Up Arrow 5">
            <a:extLst>
              <a:ext uri="{FF2B5EF4-FFF2-40B4-BE49-F238E27FC236}">
                <a16:creationId xmlns:a16="http://schemas.microsoft.com/office/drawing/2014/main" id="{DBADBFC5-5A6B-4079-9B81-2F2690F856B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075488" y="1697038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64532" name="Picture 4">
            <a:extLst>
              <a:ext uri="{FF2B5EF4-FFF2-40B4-BE49-F238E27FC236}">
                <a16:creationId xmlns:a16="http://schemas.microsoft.com/office/drawing/2014/main" id="{C9E9395B-402E-4C51-ABA2-54E43AD7B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36719" r="24760" b="11267"/>
          <a:stretch>
            <a:fillRect/>
          </a:stretch>
        </p:blipFill>
        <p:spPr bwMode="auto">
          <a:xfrm>
            <a:off x="5113338" y="2732088"/>
            <a:ext cx="2846387" cy="164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33" name="Oval 6">
            <a:extLst>
              <a:ext uri="{FF2B5EF4-FFF2-40B4-BE49-F238E27FC236}">
                <a16:creationId xmlns:a16="http://schemas.microsoft.com/office/drawing/2014/main" id="{82A968A5-F11B-4607-9928-1D0ADB0FD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275" y="3011488"/>
            <a:ext cx="1820863" cy="98583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64534" name="Picture 7">
            <a:extLst>
              <a:ext uri="{FF2B5EF4-FFF2-40B4-BE49-F238E27FC236}">
                <a16:creationId xmlns:a16="http://schemas.microsoft.com/office/drawing/2014/main" id="{581D97A4-9B5C-4A7D-819B-C2CA0E637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14587" r="6902" b="3520"/>
          <a:stretch>
            <a:fillRect/>
          </a:stretch>
        </p:blipFill>
        <p:spPr bwMode="auto">
          <a:xfrm>
            <a:off x="4243388" y="4487863"/>
            <a:ext cx="2352675" cy="166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35" name="Up Arrow 9">
            <a:extLst>
              <a:ext uri="{FF2B5EF4-FFF2-40B4-BE49-F238E27FC236}">
                <a16:creationId xmlns:a16="http://schemas.microsoft.com/office/drawing/2014/main" id="{815FC590-C1B2-4BA8-8730-C09737ED2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8" y="4681538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4536" name="Up Arrow 10">
            <a:extLst>
              <a:ext uri="{FF2B5EF4-FFF2-40B4-BE49-F238E27FC236}">
                <a16:creationId xmlns:a16="http://schemas.microsoft.com/office/drawing/2014/main" id="{2EE4A606-F7EE-4457-BC6E-4315336506E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902200" y="5665788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4537" name="Up Arrow 11">
            <a:extLst>
              <a:ext uri="{FF2B5EF4-FFF2-40B4-BE49-F238E27FC236}">
                <a16:creationId xmlns:a16="http://schemas.microsoft.com/office/drawing/2014/main" id="{CED6E0A2-A3B7-4C2C-9136-FF6CF6D496D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259388" y="5724525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4538" name="Up Arrow 12">
            <a:extLst>
              <a:ext uri="{FF2B5EF4-FFF2-40B4-BE49-F238E27FC236}">
                <a16:creationId xmlns:a16="http://schemas.microsoft.com/office/drawing/2014/main" id="{FC5CEE0F-C229-4EF9-8654-4A651BEECC6F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5630069" y="5512594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4539" name="Up Arrow 13">
            <a:extLst>
              <a:ext uri="{FF2B5EF4-FFF2-40B4-BE49-F238E27FC236}">
                <a16:creationId xmlns:a16="http://schemas.microsoft.com/office/drawing/2014/main" id="{3878366B-E96F-4E9E-8340-B4EE4C2BA9F1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6115050" y="5167313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4540" name="Up Arrow 14">
            <a:extLst>
              <a:ext uri="{FF2B5EF4-FFF2-40B4-BE49-F238E27FC236}">
                <a16:creationId xmlns:a16="http://schemas.microsoft.com/office/drawing/2014/main" id="{24FFAA98-1B72-420A-ACC4-85ACA6955811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5762625" y="5819775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4541" name="Up Arrow 15">
            <a:extLst>
              <a:ext uri="{FF2B5EF4-FFF2-40B4-BE49-F238E27FC236}">
                <a16:creationId xmlns:a16="http://schemas.microsoft.com/office/drawing/2014/main" id="{BEC71AEA-A252-4D22-AB33-C080501E204D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610100" y="4651375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4542" name="Up Arrow 16">
            <a:extLst>
              <a:ext uri="{FF2B5EF4-FFF2-40B4-BE49-F238E27FC236}">
                <a16:creationId xmlns:a16="http://schemas.microsoft.com/office/drawing/2014/main" id="{95E65CA5-44C9-4E22-9602-888330D56B57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408488" y="5708650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4543" name="Up Arrow 17">
            <a:extLst>
              <a:ext uri="{FF2B5EF4-FFF2-40B4-BE49-F238E27FC236}">
                <a16:creationId xmlns:a16="http://schemas.microsoft.com/office/drawing/2014/main" id="{90CF1DAF-1966-4D45-B97F-811BA1ADCF8B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419600" y="5384800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4544" name="Up Arrow 18">
            <a:extLst>
              <a:ext uri="{FF2B5EF4-FFF2-40B4-BE49-F238E27FC236}">
                <a16:creationId xmlns:a16="http://schemas.microsoft.com/office/drawing/2014/main" id="{3C159996-AD1F-4C62-BEC7-54FF0B0DCBFC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456113" y="5011738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64545" name="Picture 8">
            <a:extLst>
              <a:ext uri="{FF2B5EF4-FFF2-40B4-BE49-F238E27FC236}">
                <a16:creationId xmlns:a16="http://schemas.microsoft.com/office/drawing/2014/main" id="{162CA48B-F6CE-4BE3-8EEA-7CD0DC2B0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6" t="18309" r="5821" b="4079"/>
          <a:stretch>
            <a:fillRect/>
          </a:stretch>
        </p:blipFill>
        <p:spPr bwMode="auto">
          <a:xfrm>
            <a:off x="6650038" y="4487863"/>
            <a:ext cx="2106612" cy="166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A38A67-F42D-49E2-911B-8651CF8B7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605710"/>
              </p:ext>
            </p:extLst>
          </p:nvPr>
        </p:nvGraphicFramePr>
        <p:xfrm>
          <a:off x="230188" y="909638"/>
          <a:ext cx="8591550" cy="52816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 Asegúrese que el pistón está en el PMS, alineando la marca del engranaje primario con la marca del cárter usando una llave de 24 mm.</a:t>
                      </a:r>
                    </a:p>
                    <a:p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Verifique que la marca T en el piñón del eje de levas esté arriba.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s-ES" sz="12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Confirmación que el pistón está en el PMS:</a:t>
                      </a:r>
                    </a:p>
                    <a:p>
                      <a:endParaRPr lang="es-ES" sz="1200" b="1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Retire el perno postizo del cárter usando una llave de 10 mm y coloque la herramienta 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(Código: 37104332) 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para bloquear el cigüeñal en el agujero del perno retirado.</a:t>
                      </a: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 la herramienta para bloquear el cigüeñal encaja, entonces el pistón está en el PMS.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6. Retire el filtro de aire (Revise el SOP en el Manual de Servicio de Dominar 400).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7.Retire la goma que protege del calor las abrazaderas.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5552" name="Picture 8">
            <a:extLst>
              <a:ext uri="{FF2B5EF4-FFF2-40B4-BE49-F238E27FC236}">
                <a16:creationId xmlns:a16="http://schemas.microsoft.com/office/drawing/2014/main" id="{F985B17F-19C9-49DE-B03E-055AB9F60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t="16798" r="2519" b="15694"/>
          <a:stretch>
            <a:fillRect/>
          </a:stretch>
        </p:blipFill>
        <p:spPr bwMode="auto">
          <a:xfrm>
            <a:off x="5035550" y="925513"/>
            <a:ext cx="2935288" cy="170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553" name="Straight Connector 10">
            <a:extLst>
              <a:ext uri="{FF2B5EF4-FFF2-40B4-BE49-F238E27FC236}">
                <a16:creationId xmlns:a16="http://schemas.microsoft.com/office/drawing/2014/main" id="{2B2BEFFD-00CC-444B-AEB8-1BA2CD03669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164263" y="1531938"/>
            <a:ext cx="77787" cy="12700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54" name="Straight Connector 12">
            <a:extLst>
              <a:ext uri="{FF2B5EF4-FFF2-40B4-BE49-F238E27FC236}">
                <a16:creationId xmlns:a16="http://schemas.microsoft.com/office/drawing/2014/main" id="{E711091C-1C6F-42F8-8C3E-B3B6F0FE5E8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265863" y="1298575"/>
            <a:ext cx="117475" cy="19685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5555" name="Picture 14">
            <a:extLst>
              <a:ext uri="{FF2B5EF4-FFF2-40B4-BE49-F238E27FC236}">
                <a16:creationId xmlns:a16="http://schemas.microsoft.com/office/drawing/2014/main" id="{556C2B01-2FC8-439B-A2EF-552840212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6841" r="9041" b="26759"/>
          <a:stretch>
            <a:fillRect/>
          </a:stretch>
        </p:blipFill>
        <p:spPr bwMode="auto">
          <a:xfrm>
            <a:off x="5035550" y="2714625"/>
            <a:ext cx="2951163" cy="166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6" name="Picture 15">
            <a:extLst>
              <a:ext uri="{FF2B5EF4-FFF2-40B4-BE49-F238E27FC236}">
                <a16:creationId xmlns:a16="http://schemas.microsoft.com/office/drawing/2014/main" id="{53BE387E-A162-465C-996C-B25B5389A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7" r="8072" b="9053"/>
          <a:stretch>
            <a:fillRect/>
          </a:stretch>
        </p:blipFill>
        <p:spPr bwMode="auto">
          <a:xfrm>
            <a:off x="5056188" y="4479925"/>
            <a:ext cx="2930525" cy="166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2F8421EC-C072-4F76-A40E-B956EE1A4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n-US" altLang="en-US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s-ES" altLang="en-US" b="1" dirty="0">
                <a:solidFill>
                  <a:schemeClr val="bg1"/>
                </a:solidFill>
                <a:latin typeface="+mn-lt"/>
              </a:rPr>
              <a:t>Revisión y Regulación de la Luz de Válvulas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4909AC-6441-4246-B7B1-3CFD696FE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76014"/>
              </p:ext>
            </p:extLst>
          </p:nvPr>
        </p:nvGraphicFramePr>
        <p:xfrm>
          <a:off x="230188" y="909638"/>
          <a:ext cx="8591550" cy="52816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8. Tire del clip de la tubería de ventilación y saque el tubo de ventilación de la cubierta de la culata.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9. Saque el capuchón de la bujía central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10. Retire los pernos (4 und) que soportan la cubierta de la culata usando una llave de 10 </a:t>
                      </a:r>
                      <a:r>
                        <a:rPr lang="es-ES" sz="1200" b="0" kern="1200" noProof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mm.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6576" name="Picture 2">
            <a:extLst>
              <a:ext uri="{FF2B5EF4-FFF2-40B4-BE49-F238E27FC236}">
                <a16:creationId xmlns:a16="http://schemas.microsoft.com/office/drawing/2014/main" id="{4E412CDE-732C-4C4B-BD3A-DE77A173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t="23441" r="20352" b="19012"/>
          <a:stretch>
            <a:fillRect/>
          </a:stretch>
        </p:blipFill>
        <p:spPr bwMode="auto">
          <a:xfrm>
            <a:off x="5049838" y="938213"/>
            <a:ext cx="2976562" cy="168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7" name="Oval 4">
            <a:extLst>
              <a:ext uri="{FF2B5EF4-FFF2-40B4-BE49-F238E27FC236}">
                <a16:creationId xmlns:a16="http://schemas.microsoft.com/office/drawing/2014/main" id="{C810031C-9846-4089-A15C-94E1F81CA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1357313"/>
            <a:ext cx="1370013" cy="842962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66578" name="Picture 3">
            <a:extLst>
              <a:ext uri="{FF2B5EF4-FFF2-40B4-BE49-F238E27FC236}">
                <a16:creationId xmlns:a16="http://schemas.microsoft.com/office/drawing/2014/main" id="{17EDA4FC-E9BA-4525-B1A0-20A4A831A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3" r="7849" b="19106"/>
          <a:stretch>
            <a:fillRect/>
          </a:stretch>
        </p:blipFill>
        <p:spPr bwMode="auto">
          <a:xfrm>
            <a:off x="5049838" y="2716213"/>
            <a:ext cx="2976562" cy="166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9" name="Oval 6">
            <a:extLst>
              <a:ext uri="{FF2B5EF4-FFF2-40B4-BE49-F238E27FC236}">
                <a16:creationId xmlns:a16="http://schemas.microsoft.com/office/drawing/2014/main" id="{8887B7C2-F1A4-4AF1-B49C-767F24545DFE}"/>
              </a:ext>
            </a:extLst>
          </p:cNvPr>
          <p:cNvSpPr>
            <a:spLocks noChangeArrowheads="1"/>
          </p:cNvSpPr>
          <p:nvPr/>
        </p:nvSpPr>
        <p:spPr bwMode="auto">
          <a:xfrm rot="5228303">
            <a:off x="5698331" y="2978944"/>
            <a:ext cx="1528763" cy="105727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66580" name="Picture 5">
            <a:extLst>
              <a:ext uri="{FF2B5EF4-FFF2-40B4-BE49-F238E27FC236}">
                <a16:creationId xmlns:a16="http://schemas.microsoft.com/office/drawing/2014/main" id="{0414F628-9F6B-42F4-AEAF-6C27E1155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1" r="4813" b="751"/>
          <a:stretch>
            <a:fillRect/>
          </a:stretch>
        </p:blipFill>
        <p:spPr bwMode="auto">
          <a:xfrm>
            <a:off x="5045075" y="4468813"/>
            <a:ext cx="2979738" cy="170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81" name="Up Arrow 10">
            <a:extLst>
              <a:ext uri="{FF2B5EF4-FFF2-40B4-BE49-F238E27FC236}">
                <a16:creationId xmlns:a16="http://schemas.microsoft.com/office/drawing/2014/main" id="{C048556A-4E47-4F50-A648-85EC83C5ACC4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6151562" y="4783138"/>
            <a:ext cx="195263" cy="255588"/>
          </a:xfrm>
          <a:prstGeom prst="upArrow">
            <a:avLst>
              <a:gd name="adj1" fmla="val 50000"/>
              <a:gd name="adj2" fmla="val 50479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6582" name="Up Arrow 12">
            <a:extLst>
              <a:ext uri="{FF2B5EF4-FFF2-40B4-BE49-F238E27FC236}">
                <a16:creationId xmlns:a16="http://schemas.microsoft.com/office/drawing/2014/main" id="{3FFD5722-4C16-4EBB-800A-72976AE5A7EE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6654007" y="5366544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6583" name="Up Arrow 13">
            <a:extLst>
              <a:ext uri="{FF2B5EF4-FFF2-40B4-BE49-F238E27FC236}">
                <a16:creationId xmlns:a16="http://schemas.microsoft.com/office/drawing/2014/main" id="{D9641B1B-B6EC-48B5-8926-C03E7AF0286A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6745288" y="4873625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6584" name="Up Arrow 14">
            <a:extLst>
              <a:ext uri="{FF2B5EF4-FFF2-40B4-BE49-F238E27FC236}">
                <a16:creationId xmlns:a16="http://schemas.microsoft.com/office/drawing/2014/main" id="{1E3B2F3A-BA47-4AC1-A4F5-7113BF525FF9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6042818" y="5225257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1F3CFEB4-BE96-42C5-94A7-45DADEDE3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n-US" altLang="en-US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s-ES" altLang="en-US" b="1" dirty="0">
                <a:solidFill>
                  <a:schemeClr val="bg1"/>
                </a:solidFill>
                <a:latin typeface="+mn-lt"/>
              </a:rPr>
              <a:t>Revisión y Regulación de la Luz de Válvulas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83DEC6-7808-4776-9F7C-A288C39BA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417142"/>
              </p:ext>
            </p:extLst>
          </p:nvPr>
        </p:nvGraphicFramePr>
        <p:xfrm>
          <a:off x="230188" y="909638"/>
          <a:ext cx="8591550" cy="52816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11. Ajustando el cable del acelerador, saque la cubierta de culata y su empaquetadura</a:t>
                      </a:r>
                      <a:r>
                        <a:rPr lang="es-ES" sz="1200" b="0" kern="1200" baseline="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107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12. Con la ayuda de un calibrador de láminas, revise la luz de las válvulas.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s-ES" sz="12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Especificaciones :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Admisión :     0.08 - 0.12 mm</a:t>
                      </a: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Escape :  0.13 - 0.17 mm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7597" name="Picture 2">
            <a:extLst>
              <a:ext uri="{FF2B5EF4-FFF2-40B4-BE49-F238E27FC236}">
                <a16:creationId xmlns:a16="http://schemas.microsoft.com/office/drawing/2014/main" id="{8DC53957-91C4-417C-9A74-BBCB61E1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37827" r="20120" b="4626"/>
          <a:stretch>
            <a:fillRect/>
          </a:stretch>
        </p:blipFill>
        <p:spPr bwMode="auto">
          <a:xfrm>
            <a:off x="5103813" y="936625"/>
            <a:ext cx="2816225" cy="1684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8" name="Picture 3">
            <a:extLst>
              <a:ext uri="{FF2B5EF4-FFF2-40B4-BE49-F238E27FC236}">
                <a16:creationId xmlns:a16="http://schemas.microsoft.com/office/drawing/2014/main" id="{09C60433-1CD9-43BE-8EBE-C73374C31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19014" b="5733"/>
          <a:stretch>
            <a:fillRect/>
          </a:stretch>
        </p:blipFill>
        <p:spPr bwMode="auto">
          <a:xfrm>
            <a:off x="5103813" y="2711450"/>
            <a:ext cx="2852737" cy="169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E2FD2-9EAA-4794-8C35-6DC3632EA825}"/>
              </a:ext>
            </a:extLst>
          </p:cNvPr>
          <p:cNvSpPr txBox="1"/>
          <p:nvPr/>
        </p:nvSpPr>
        <p:spPr>
          <a:xfrm>
            <a:off x="6875463" y="4073525"/>
            <a:ext cx="104298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Admisión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7600" name="Picture 6">
            <a:extLst>
              <a:ext uri="{FF2B5EF4-FFF2-40B4-BE49-F238E27FC236}">
                <a16:creationId xmlns:a16="http://schemas.microsoft.com/office/drawing/2014/main" id="{D8403FD4-0272-41DB-A31E-32F3374D8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9" t="34508" r="2789" b="10159"/>
          <a:stretch>
            <a:fillRect/>
          </a:stretch>
        </p:blipFill>
        <p:spPr bwMode="auto">
          <a:xfrm>
            <a:off x="5091113" y="4492625"/>
            <a:ext cx="2865437" cy="1662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BC386-3089-45BC-AD89-C9138E9B0E4B}"/>
              </a:ext>
            </a:extLst>
          </p:cNvPr>
          <p:cNvSpPr txBox="1"/>
          <p:nvPr/>
        </p:nvSpPr>
        <p:spPr>
          <a:xfrm>
            <a:off x="6807200" y="5830888"/>
            <a:ext cx="1111250" cy="276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Escape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6ABFB08-321B-46DB-93CD-996A91E85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n-US" altLang="en-US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s-ES" altLang="en-US" b="1" dirty="0">
                <a:solidFill>
                  <a:schemeClr val="bg1"/>
                </a:solidFill>
                <a:latin typeface="+mn-lt"/>
              </a:rPr>
              <a:t>Revisión y Regulación de la Luz de Válvulas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3">
            <a:extLst>
              <a:ext uri="{FF2B5EF4-FFF2-40B4-BE49-F238E27FC236}">
                <a16:creationId xmlns:a16="http://schemas.microsoft.com/office/drawing/2014/main" id="{66EB30D9-BF63-41A9-8115-F75A11C0F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688"/>
            <a:ext cx="51530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b="1">
                <a:solidFill>
                  <a:schemeClr val="bg1"/>
                </a:solidFill>
              </a:rPr>
              <a:t>Características Destacadas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76C4FB-7D5B-427C-BF88-6A688062605F}"/>
              </a:ext>
            </a:extLst>
          </p:cNvPr>
          <p:cNvSpPr/>
          <p:nvPr/>
        </p:nvSpPr>
        <p:spPr>
          <a:xfrm>
            <a:off x="4330700" y="1589088"/>
            <a:ext cx="4067175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>
                <a:latin typeface="Candara" panose="020E0502030303020204" pitchFamily="34" charset="0"/>
              </a:rPr>
              <a:t>Características: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ABS avanzado de doble canal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Disco delantero: 320 mm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Disco posterior: 230 mm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Neumáticos radiales sin cámara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Potente faro delantero LED en mosaicos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Embrague deslizante 	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45061F4-5B8F-49B1-A1B5-479EABEA7F0A}"/>
              </a:ext>
            </a:extLst>
          </p:cNvPr>
          <p:cNvSpPr/>
          <p:nvPr/>
        </p:nvSpPr>
        <p:spPr>
          <a:xfrm>
            <a:off x="4170363" y="1392238"/>
            <a:ext cx="4675187" cy="4086225"/>
          </a:xfrm>
          <a:prstGeom prst="roundRect">
            <a:avLst/>
          </a:prstGeom>
          <a:noFill/>
          <a:ln>
            <a:solidFill>
              <a:srgbClr val="1A4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B3C6C-17B2-4CF4-B309-5850AC51EBE9}"/>
              </a:ext>
            </a:extLst>
          </p:cNvPr>
          <p:cNvSpPr txBox="1"/>
          <p:nvPr/>
        </p:nvSpPr>
        <p:spPr>
          <a:xfrm>
            <a:off x="4344988" y="3201315"/>
            <a:ext cx="4321175" cy="22775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>
                <a:latin typeface="Candara" panose="020E0502030303020204" pitchFamily="34" charset="0"/>
              </a:rPr>
              <a:t>Beneficios: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Seguridad en la carretera. Asegura que la rueda no se bloquee o derrape, independientemente de la fuerza de aplicación del freno, en húmedo o seco.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El primer faro delantero completamente LED de mosaicos con encendido automático (AHO). La moto es visible desde 1.5 km de distancia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Perfil bajo de la rueda posterior, especialmente diseñado para una mejor respuesta y estabilidad en los giros.</a:t>
            </a:r>
          </a:p>
        </p:txBody>
      </p:sp>
      <p:sp>
        <p:nvSpPr>
          <p:cNvPr id="11270" name="TextBox 2">
            <a:extLst>
              <a:ext uri="{FF2B5EF4-FFF2-40B4-BE49-F238E27FC236}">
                <a16:creationId xmlns:a16="http://schemas.microsoft.com/office/drawing/2014/main" id="{4AF8BD97-11CC-4EDF-98FC-D1FFC3226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784225"/>
            <a:ext cx="1059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en-US" sz="1400" b="1" dirty="0"/>
              <a:t>Seguridad</a:t>
            </a:r>
          </a:p>
        </p:txBody>
      </p:sp>
      <p:pic>
        <p:nvPicPr>
          <p:cNvPr id="11271" name="Picture 1">
            <a:extLst>
              <a:ext uri="{FF2B5EF4-FFF2-40B4-BE49-F238E27FC236}">
                <a16:creationId xmlns:a16="http://schemas.microsoft.com/office/drawing/2014/main" id="{173F7AB9-D95D-4BFD-94B1-B07056244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0" t="14322" r="10428" b="11975"/>
          <a:stretch>
            <a:fillRect/>
          </a:stretch>
        </p:blipFill>
        <p:spPr bwMode="auto">
          <a:xfrm>
            <a:off x="1003300" y="1814513"/>
            <a:ext cx="2076450" cy="3240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BDF6D87-F817-44AE-B613-669BBDEE7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038645"/>
              </p:ext>
            </p:extLst>
          </p:nvPr>
        </p:nvGraphicFramePr>
        <p:xfrm>
          <a:off x="230188" y="909638"/>
          <a:ext cx="8591550" cy="52816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 la luz de válvulas no coincide con las especificaciones</a:t>
                      </a:r>
                      <a:r>
                        <a:rPr lang="es-ES" sz="120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 Retire el tensor de cadena.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 Usando un trapo de algodón y un alicate, saque el buje de la bujía central.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10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Retire el sujetador de levas y los pernos de la guía de cadena superior (8 und) con una llave de 8 </a:t>
                      </a:r>
                      <a:r>
                        <a:rPr lang="es-ES" sz="1200" b="0" kern="1200" baseline="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mm.</a:t>
                      </a: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Longitud de los pernos: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Pernos con la flecha amarilla:- @ 41 mm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Pernos con la flecha rosa :- @ 46 mm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Pernos con la flecha azul: - @ 51 mm</a:t>
                      </a:r>
                      <a:b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8621" name="Picture 2">
            <a:extLst>
              <a:ext uri="{FF2B5EF4-FFF2-40B4-BE49-F238E27FC236}">
                <a16:creationId xmlns:a16="http://schemas.microsoft.com/office/drawing/2014/main" id="{885F673C-8482-465A-A474-7ACD810F8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12373" b="12373"/>
          <a:stretch>
            <a:fillRect/>
          </a:stretch>
        </p:blipFill>
        <p:spPr bwMode="auto">
          <a:xfrm>
            <a:off x="5178425" y="950913"/>
            <a:ext cx="2879725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2" name="Picture 3">
            <a:extLst>
              <a:ext uri="{FF2B5EF4-FFF2-40B4-BE49-F238E27FC236}">
                <a16:creationId xmlns:a16="http://schemas.microsoft.com/office/drawing/2014/main" id="{15ECBF72-5B3F-4504-B76A-ADCA4DA93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34048" r="11819" b="4626"/>
          <a:stretch>
            <a:fillRect/>
          </a:stretch>
        </p:blipFill>
        <p:spPr bwMode="auto">
          <a:xfrm>
            <a:off x="5178425" y="3201988"/>
            <a:ext cx="2887663" cy="170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3" name="Up Arrow 6">
            <a:extLst>
              <a:ext uri="{FF2B5EF4-FFF2-40B4-BE49-F238E27FC236}">
                <a16:creationId xmlns:a16="http://schemas.microsoft.com/office/drawing/2014/main" id="{D18A98AE-851A-4826-B75A-B9EA6082223E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7127082" y="3409156"/>
            <a:ext cx="196850" cy="255587"/>
          </a:xfrm>
          <a:prstGeom prst="upArrow">
            <a:avLst>
              <a:gd name="adj1" fmla="val 50000"/>
              <a:gd name="adj2" fmla="val 50072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8624" name="Up Arrow 8">
            <a:extLst>
              <a:ext uri="{FF2B5EF4-FFF2-40B4-BE49-F238E27FC236}">
                <a16:creationId xmlns:a16="http://schemas.microsoft.com/office/drawing/2014/main" id="{FEED236D-9396-4643-BEF8-D9EB3AFFC770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7586663" y="3332163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8625" name="Up Arrow 9">
            <a:extLst>
              <a:ext uri="{FF2B5EF4-FFF2-40B4-BE49-F238E27FC236}">
                <a16:creationId xmlns:a16="http://schemas.microsoft.com/office/drawing/2014/main" id="{DFEDBC2B-04C9-4EDE-8239-5617C4CB7F5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6375400" y="3660775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8626" name="Up Arrow 10">
            <a:extLst>
              <a:ext uri="{FF2B5EF4-FFF2-40B4-BE49-F238E27FC236}">
                <a16:creationId xmlns:a16="http://schemas.microsoft.com/office/drawing/2014/main" id="{215349C3-622C-4362-8888-B93BE1B176F3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5620543" y="4453732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8627" name="Up Arrow 11">
            <a:extLst>
              <a:ext uri="{FF2B5EF4-FFF2-40B4-BE49-F238E27FC236}">
                <a16:creationId xmlns:a16="http://schemas.microsoft.com/office/drawing/2014/main" id="{A8545F0A-7896-428A-AF18-83F1D8DABAB6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5649118" y="3555207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00FF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8628" name="Up Arrow 12">
            <a:extLst>
              <a:ext uri="{FF2B5EF4-FFF2-40B4-BE49-F238E27FC236}">
                <a16:creationId xmlns:a16="http://schemas.microsoft.com/office/drawing/2014/main" id="{AC92115F-716D-4E11-8F78-BFD8AE12BFF5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7766843" y="4082257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00FF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8629" name="Up Arrow 13">
            <a:extLst>
              <a:ext uri="{FF2B5EF4-FFF2-40B4-BE49-F238E27FC236}">
                <a16:creationId xmlns:a16="http://schemas.microsoft.com/office/drawing/2014/main" id="{39039C06-DC76-46E7-967D-66E510AB893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6577013" y="4486275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0000FF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68630" name="Up Arrow 14">
            <a:extLst>
              <a:ext uri="{FF2B5EF4-FFF2-40B4-BE49-F238E27FC236}">
                <a16:creationId xmlns:a16="http://schemas.microsoft.com/office/drawing/2014/main" id="{21AF0913-397F-4E95-BE5F-F50F87C9AD7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7162800" y="4343400"/>
            <a:ext cx="196850" cy="254000"/>
          </a:xfrm>
          <a:prstGeom prst="upArrow">
            <a:avLst>
              <a:gd name="adj1" fmla="val 50000"/>
              <a:gd name="adj2" fmla="val 49761"/>
            </a:avLst>
          </a:prstGeom>
          <a:solidFill>
            <a:srgbClr val="0000FF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3F58D5-19D8-4302-B5C1-62F09B63FB6B}"/>
              </a:ext>
            </a:extLst>
          </p:cNvPr>
          <p:cNvSpPr txBox="1"/>
          <p:nvPr/>
        </p:nvSpPr>
        <p:spPr>
          <a:xfrm>
            <a:off x="5962650" y="4986338"/>
            <a:ext cx="177482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Lado</a:t>
            </a: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DER del </a:t>
            </a: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vehículo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3F124D-F219-48A1-88D2-1371885DED0C}"/>
              </a:ext>
            </a:extLst>
          </p:cNvPr>
          <p:cNvSpPr txBox="1"/>
          <p:nvPr/>
        </p:nvSpPr>
        <p:spPr>
          <a:xfrm>
            <a:off x="5962650" y="2857500"/>
            <a:ext cx="177482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Lado</a:t>
            </a: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IZQ del </a:t>
            </a: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vehículo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8283DCB8-E80C-4D21-846C-ECF21A3B3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n-US" altLang="en-US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s-ES" altLang="en-US" b="1" dirty="0">
                <a:solidFill>
                  <a:schemeClr val="bg1"/>
                </a:solidFill>
                <a:latin typeface="+mn-lt"/>
              </a:rPr>
              <a:t>Revisión y Regulación de la Luz de Válvulas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0F1DD6-5A80-4D9F-BCEA-A037BC1CD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01934"/>
              </p:ext>
            </p:extLst>
          </p:nvPr>
        </p:nvGraphicFramePr>
        <p:xfrm>
          <a:off x="230188" y="909638"/>
          <a:ext cx="8591550" cy="52816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16. Saque la guía de cadena superior 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17. Ajustando el cable del acelerador, saque el sujetador de levas.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18. Sujete la cadena de levas y saque el eje de levas.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19. Sujete la cadena con un cable de cobre y saque el otro eje de levas</a:t>
                      </a:r>
                      <a:r>
                        <a:rPr lang="es-ES" sz="1200" b="0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9648" name="Picture 2">
            <a:extLst>
              <a:ext uri="{FF2B5EF4-FFF2-40B4-BE49-F238E27FC236}">
                <a16:creationId xmlns:a16="http://schemas.microsoft.com/office/drawing/2014/main" id="{D0115BBD-5572-41DC-BDD3-04D25195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10159" b="19014"/>
          <a:stretch>
            <a:fillRect/>
          </a:stretch>
        </p:blipFill>
        <p:spPr bwMode="auto">
          <a:xfrm>
            <a:off x="5078413" y="950913"/>
            <a:ext cx="2854325" cy="168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9" name="Up Arrow 4">
            <a:extLst>
              <a:ext uri="{FF2B5EF4-FFF2-40B4-BE49-F238E27FC236}">
                <a16:creationId xmlns:a16="http://schemas.microsoft.com/office/drawing/2014/main" id="{5DDFBDCB-8D3E-4B03-AF89-11179B036BC0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6727031" y="1199357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69650" name="Picture 3">
            <a:extLst>
              <a:ext uri="{FF2B5EF4-FFF2-40B4-BE49-F238E27FC236}">
                <a16:creationId xmlns:a16="http://schemas.microsoft.com/office/drawing/2014/main" id="{97396204-CBDA-4333-9D5D-F532CAD6B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32294" r="22905" b="15694"/>
          <a:stretch>
            <a:fillRect/>
          </a:stretch>
        </p:blipFill>
        <p:spPr bwMode="auto">
          <a:xfrm>
            <a:off x="5078413" y="2717800"/>
            <a:ext cx="2854325" cy="165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1" name="Picture 5">
            <a:extLst>
              <a:ext uri="{FF2B5EF4-FFF2-40B4-BE49-F238E27FC236}">
                <a16:creationId xmlns:a16="http://schemas.microsoft.com/office/drawing/2014/main" id="{B1F355E0-69B1-4A88-BE7B-FA55487D1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6"/>
          <a:stretch>
            <a:fillRect/>
          </a:stretch>
        </p:blipFill>
        <p:spPr bwMode="auto">
          <a:xfrm>
            <a:off x="5078413" y="4470400"/>
            <a:ext cx="2862262" cy="1649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EA61CFFA-F138-4EDB-9E82-BC5CCC94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n-US" altLang="en-US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s-ES" altLang="en-US" b="1" dirty="0">
                <a:solidFill>
                  <a:schemeClr val="bg1"/>
                </a:solidFill>
                <a:latin typeface="+mn-lt"/>
              </a:rPr>
              <a:t>Revisión y Regulación de la Luz de Válvulas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33355D-273C-477E-ACA4-7CF428EDC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455743"/>
              </p:ext>
            </p:extLst>
          </p:nvPr>
        </p:nvGraphicFramePr>
        <p:xfrm>
          <a:off x="230188" y="909638"/>
          <a:ext cx="8591550" cy="52816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20. Levante ambos balancines con las manos.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107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21. Al mismo tiempo, saque uno de los calzadores usando el cable flexible con una punta magnética (Código:37104345).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73050" indent="0"/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Anote el tamaño de los calzadores retirados del vehículo: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Admisión 1 : ______, Admisión 2 : _______</a:t>
                      </a: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Escape 1: _______, Escape 2: _______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22.</a:t>
                      </a:r>
                      <a:r>
                        <a:rPr lang="es-ES" sz="1800" b="1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b="0" i="0" u="none" strike="noStrike" kern="1200" baseline="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 espesor del calzador debe revisarse con un micrómetro calibrado</a:t>
                      </a:r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s-ES" sz="1200" b="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0669" name="Picture 2">
            <a:extLst>
              <a:ext uri="{FF2B5EF4-FFF2-40B4-BE49-F238E27FC236}">
                <a16:creationId xmlns:a16="http://schemas.microsoft.com/office/drawing/2014/main" id="{1A12781C-5743-4244-93F5-611E4FC8F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9"/>
          <a:stretch>
            <a:fillRect/>
          </a:stretch>
        </p:blipFill>
        <p:spPr bwMode="auto">
          <a:xfrm>
            <a:off x="5634038" y="930275"/>
            <a:ext cx="1730375" cy="1690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0" name="Up Arrow 5">
            <a:extLst>
              <a:ext uri="{FF2B5EF4-FFF2-40B4-BE49-F238E27FC236}">
                <a16:creationId xmlns:a16="http://schemas.microsoft.com/office/drawing/2014/main" id="{A87E1742-E704-467E-A6E4-0048552E0A33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6885781" y="2262982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0671" name="Up Arrow 7">
            <a:extLst>
              <a:ext uri="{FF2B5EF4-FFF2-40B4-BE49-F238E27FC236}">
                <a16:creationId xmlns:a16="http://schemas.microsoft.com/office/drawing/2014/main" id="{3CA4E9BB-31E4-476F-87F6-470536B4F3F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127750" y="941388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IN" altLang="en-US"/>
              <a:t>      </a:t>
            </a:r>
          </a:p>
        </p:txBody>
      </p:sp>
      <p:sp>
        <p:nvSpPr>
          <p:cNvPr id="70672" name="Up Arrow 8">
            <a:extLst>
              <a:ext uri="{FF2B5EF4-FFF2-40B4-BE49-F238E27FC236}">
                <a16:creationId xmlns:a16="http://schemas.microsoft.com/office/drawing/2014/main" id="{8BC8E297-2682-44A1-96B6-6CD6B9D5EB40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5817394" y="2274094"/>
            <a:ext cx="196850" cy="255588"/>
          </a:xfrm>
          <a:prstGeom prst="upArrow">
            <a:avLst>
              <a:gd name="adj1" fmla="val 50000"/>
              <a:gd name="adj2" fmla="val 50072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70673" name="Picture 3">
            <a:extLst>
              <a:ext uri="{FF2B5EF4-FFF2-40B4-BE49-F238E27FC236}">
                <a16:creationId xmlns:a16="http://schemas.microsoft.com/office/drawing/2014/main" id="{3AA69C00-CC8B-4E4F-A268-4C831CB70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9373" b="5733"/>
          <a:stretch>
            <a:fillRect/>
          </a:stretch>
        </p:blipFill>
        <p:spPr bwMode="auto">
          <a:xfrm>
            <a:off x="5222875" y="2746375"/>
            <a:ext cx="2543175" cy="164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4" name="Oval 9">
            <a:extLst>
              <a:ext uri="{FF2B5EF4-FFF2-40B4-BE49-F238E27FC236}">
                <a16:creationId xmlns:a16="http://schemas.microsoft.com/office/drawing/2014/main" id="{1BAE2499-C3D4-461F-A90E-E1FB70FBB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3103563"/>
            <a:ext cx="620713" cy="49688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0675" name="Oval 11">
            <a:extLst>
              <a:ext uri="{FF2B5EF4-FFF2-40B4-BE49-F238E27FC236}">
                <a16:creationId xmlns:a16="http://schemas.microsoft.com/office/drawing/2014/main" id="{D0E48245-835D-45F7-A184-1187A4F86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103563"/>
            <a:ext cx="620713" cy="496887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0676" name="Oval 12">
            <a:extLst>
              <a:ext uri="{FF2B5EF4-FFF2-40B4-BE49-F238E27FC236}">
                <a16:creationId xmlns:a16="http://schemas.microsoft.com/office/drawing/2014/main" id="{0D08B6D7-910A-48B2-826F-7AE860CD6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113" y="3600450"/>
            <a:ext cx="622300" cy="4953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0677" name="Oval 13">
            <a:extLst>
              <a:ext uri="{FF2B5EF4-FFF2-40B4-BE49-F238E27FC236}">
                <a16:creationId xmlns:a16="http://schemas.microsoft.com/office/drawing/2014/main" id="{B9897EE1-2608-4D7A-BCBE-4E51F0026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463" y="3568700"/>
            <a:ext cx="620712" cy="4953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0678" name="Rectangle 20">
            <a:extLst>
              <a:ext uri="{FF2B5EF4-FFF2-40B4-BE49-F238E27FC236}">
                <a16:creationId xmlns:a16="http://schemas.microsoft.com/office/drawing/2014/main" id="{CC776077-2BB3-4CC9-8391-4D0E6B1D6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763" y="4521200"/>
            <a:ext cx="1785937" cy="1606550"/>
          </a:xfrm>
          <a:prstGeom prst="rect">
            <a:avLst/>
          </a:prstGeom>
          <a:noFill/>
          <a:ln w="952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0679" name="Oval 21">
            <a:extLst>
              <a:ext uri="{FF2B5EF4-FFF2-40B4-BE49-F238E27FC236}">
                <a16:creationId xmlns:a16="http://schemas.microsoft.com/office/drawing/2014/main" id="{FCE7766A-31B3-4AFA-B933-B7C8D534F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300" y="4878388"/>
            <a:ext cx="215900" cy="220662"/>
          </a:xfrm>
          <a:prstGeom prst="ellipse">
            <a:avLst/>
          </a:prstGeom>
          <a:solidFill>
            <a:srgbClr val="FFFF0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0680" name="Oval 22">
            <a:extLst>
              <a:ext uri="{FF2B5EF4-FFF2-40B4-BE49-F238E27FC236}">
                <a16:creationId xmlns:a16="http://schemas.microsoft.com/office/drawing/2014/main" id="{B05D8DC0-DEBE-49B0-B328-CD7B887D3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4878388"/>
            <a:ext cx="215900" cy="220662"/>
          </a:xfrm>
          <a:prstGeom prst="ellipse">
            <a:avLst/>
          </a:prstGeom>
          <a:solidFill>
            <a:srgbClr val="FFFF0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0681" name="Oval 23">
            <a:extLst>
              <a:ext uri="{FF2B5EF4-FFF2-40B4-BE49-F238E27FC236}">
                <a16:creationId xmlns:a16="http://schemas.microsoft.com/office/drawing/2014/main" id="{061FF771-B899-4F52-A848-E2FFD7180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938" y="5554663"/>
            <a:ext cx="214312" cy="219075"/>
          </a:xfrm>
          <a:prstGeom prst="ellipse">
            <a:avLst/>
          </a:prstGeom>
          <a:solidFill>
            <a:srgbClr val="FFFF0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0682" name="Oval 24">
            <a:extLst>
              <a:ext uri="{FF2B5EF4-FFF2-40B4-BE49-F238E27FC236}">
                <a16:creationId xmlns:a16="http://schemas.microsoft.com/office/drawing/2014/main" id="{1D150131-FF92-416F-9CCF-FED331176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513" y="5554663"/>
            <a:ext cx="215900" cy="219075"/>
          </a:xfrm>
          <a:prstGeom prst="ellipse">
            <a:avLst/>
          </a:prstGeom>
          <a:solidFill>
            <a:srgbClr val="FFFF0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7D79CD-3EFE-47BB-B88B-250E5BA22E91}"/>
              </a:ext>
            </a:extLst>
          </p:cNvPr>
          <p:cNvSpPr txBox="1"/>
          <p:nvPr/>
        </p:nvSpPr>
        <p:spPr>
          <a:xfrm>
            <a:off x="7578725" y="4516438"/>
            <a:ext cx="104298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Admisión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6F7AA2-A096-439D-91CD-0DA3CD920EB8}"/>
              </a:ext>
            </a:extLst>
          </p:cNvPr>
          <p:cNvSpPr txBox="1"/>
          <p:nvPr/>
        </p:nvSpPr>
        <p:spPr>
          <a:xfrm>
            <a:off x="7545388" y="5835650"/>
            <a:ext cx="1109662" cy="2778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Escape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6C49B4-3F9B-434E-87A3-A6047AF1276D}"/>
              </a:ext>
            </a:extLst>
          </p:cNvPr>
          <p:cNvSpPr txBox="1"/>
          <p:nvPr/>
        </p:nvSpPr>
        <p:spPr>
          <a:xfrm>
            <a:off x="6837363" y="4552950"/>
            <a:ext cx="369887" cy="27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IN" sz="12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B45EFB-22A6-485E-A416-3E2D33E55D45}"/>
              </a:ext>
            </a:extLst>
          </p:cNvPr>
          <p:cNvSpPr txBox="1"/>
          <p:nvPr/>
        </p:nvSpPr>
        <p:spPr>
          <a:xfrm>
            <a:off x="6861175" y="5835650"/>
            <a:ext cx="369888" cy="27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IN" sz="12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D97C09-F995-471F-B160-CE777B1B1B9F}"/>
              </a:ext>
            </a:extLst>
          </p:cNvPr>
          <p:cNvSpPr txBox="1"/>
          <p:nvPr/>
        </p:nvSpPr>
        <p:spPr>
          <a:xfrm>
            <a:off x="6007100" y="4581525"/>
            <a:ext cx="369888" cy="27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IN" sz="12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F3E76D-BD7D-4A3F-BE00-B4C3C314B59E}"/>
              </a:ext>
            </a:extLst>
          </p:cNvPr>
          <p:cNvSpPr txBox="1"/>
          <p:nvPr/>
        </p:nvSpPr>
        <p:spPr>
          <a:xfrm>
            <a:off x="6007100" y="5808663"/>
            <a:ext cx="369888" cy="274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IN" sz="12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E9C42FF3-421A-4237-856F-728C19462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n-US" altLang="en-US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s-ES" altLang="en-US" b="1" dirty="0">
                <a:solidFill>
                  <a:schemeClr val="bg1"/>
                </a:solidFill>
                <a:latin typeface="+mn-lt"/>
              </a:rPr>
              <a:t>Revisión y Regulación de la Luz de Válvulas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307302-835F-4B84-9078-A18FA262C4AB}"/>
              </a:ext>
            </a:extLst>
          </p:cNvPr>
          <p:cNvGraphicFramePr>
            <a:graphicFrameLocks noGrp="1"/>
          </p:cNvGraphicFramePr>
          <p:nvPr/>
        </p:nvGraphicFramePr>
        <p:xfrm>
          <a:off x="230188" y="909638"/>
          <a:ext cx="8591550" cy="52816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9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81612">
                <a:tc>
                  <a:txBody>
                    <a:bodyPr/>
                    <a:lstStyle/>
                    <a:p>
                      <a:endParaRPr lang="en-US" sz="1200" b="0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C17D0D67-B463-4A4A-8179-D30DDAB34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n-US" altLang="en-US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s-ES" altLang="en-US" b="1" dirty="0">
                <a:solidFill>
                  <a:schemeClr val="bg1"/>
                </a:solidFill>
                <a:latin typeface="+mn-lt"/>
              </a:rPr>
              <a:t>Revisión y Regulación de la Luz de Válvulas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1691" name="Imagen 71690">
            <a:extLst>
              <a:ext uri="{FF2B5EF4-FFF2-40B4-BE49-F238E27FC236}">
                <a16:creationId xmlns:a16="http://schemas.microsoft.com/office/drawing/2014/main" id="{D68BE2D3-0524-480A-9078-2D49AA31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74" y="1002116"/>
            <a:ext cx="8044651" cy="485376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84D8DF-2240-4C41-89A5-B50B9B658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671865"/>
              </p:ext>
            </p:extLst>
          </p:nvPr>
        </p:nvGraphicFramePr>
        <p:xfrm>
          <a:off x="230188" y="909638"/>
          <a:ext cx="8591550" cy="52573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3269">
                <a:tc rowSpan="2"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23. 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Coloque el nuevo calzador.</a:t>
                      </a:r>
                    </a:p>
                    <a:p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24. Instale los ejes de levas.</a:t>
                      </a:r>
                    </a:p>
                    <a:p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</a:t>
                      </a: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4625" indent="0"/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Verifique que las dos líneas horizontales marcadas en el piñón de levas estén paralelas a la cara de la culata como se muestra en la foto.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25. Coloque el sujetador de levas y la guía superior de cadena.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26. Instale el tensor.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26. El calibrador de láminas debe presentar una leve resistencia al deslizarlo luego de regular la luz de válvulas 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 Retire la herramienta que bloquea el cigüeñal, complete un giro completo y verifique la luz de válvulas.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28. Coloque el buje de la bujía.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29. Instale la cubierta de la culata, el empaque y la cubierta de protección del calor.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30. Instale todas las partes retiradas.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110" marB="455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110" marB="455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5256">
                <a:tc vMerge="1">
                  <a:txBody>
                    <a:bodyPr/>
                    <a:lstStyle/>
                    <a:p>
                      <a:endParaRPr lang="en-US" sz="1200" b="0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110" marB="455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2716" name="Picture 2">
            <a:extLst>
              <a:ext uri="{FF2B5EF4-FFF2-40B4-BE49-F238E27FC236}">
                <a16:creationId xmlns:a16="http://schemas.microsoft.com/office/drawing/2014/main" id="{4E615041-4ACD-401B-86D5-7C763CBC2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t="26759" r="12650" b="21227"/>
          <a:stretch>
            <a:fillRect/>
          </a:stretch>
        </p:blipFill>
        <p:spPr bwMode="auto">
          <a:xfrm>
            <a:off x="5103813" y="3276600"/>
            <a:ext cx="305435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717" name="Straight Connector 4">
            <a:extLst>
              <a:ext uri="{FF2B5EF4-FFF2-40B4-BE49-F238E27FC236}">
                <a16:creationId xmlns:a16="http://schemas.microsoft.com/office/drawing/2014/main" id="{B81CE6CC-D606-41CD-B7D2-51AF54A5872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56250" y="4225925"/>
            <a:ext cx="153988" cy="3175"/>
          </a:xfrm>
          <a:prstGeom prst="line">
            <a:avLst/>
          </a:prstGeom>
          <a:noFill/>
          <a:ln w="3810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8" name="Straight Connector 7">
            <a:extLst>
              <a:ext uri="{FF2B5EF4-FFF2-40B4-BE49-F238E27FC236}">
                <a16:creationId xmlns:a16="http://schemas.microsoft.com/office/drawing/2014/main" id="{57C0EEC7-7871-45F2-8603-3D620DAA70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46888" y="4330700"/>
            <a:ext cx="146050" cy="20638"/>
          </a:xfrm>
          <a:prstGeom prst="line">
            <a:avLst/>
          </a:prstGeom>
          <a:noFill/>
          <a:ln w="3810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6292BDD-316E-4AFB-9C7E-F55201599C87}"/>
              </a:ext>
            </a:extLst>
          </p:cNvPr>
          <p:cNvSpPr txBox="1"/>
          <p:nvPr/>
        </p:nvSpPr>
        <p:spPr>
          <a:xfrm>
            <a:off x="6992938" y="3302000"/>
            <a:ext cx="1109662" cy="2778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Escape</a:t>
            </a:r>
          </a:p>
        </p:txBody>
      </p:sp>
      <p:pic>
        <p:nvPicPr>
          <p:cNvPr id="72720" name="Picture 8">
            <a:extLst>
              <a:ext uri="{FF2B5EF4-FFF2-40B4-BE49-F238E27FC236}">
                <a16:creationId xmlns:a16="http://schemas.microsoft.com/office/drawing/2014/main" id="{1FEE02C5-BCF5-490B-8E2E-2C9137E19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23441" b="27867"/>
          <a:stretch>
            <a:fillRect/>
          </a:stretch>
        </p:blipFill>
        <p:spPr bwMode="auto">
          <a:xfrm>
            <a:off x="5105400" y="976313"/>
            <a:ext cx="3055938" cy="202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5EA909-8F82-4892-87DC-05E31EBB3883}"/>
              </a:ext>
            </a:extLst>
          </p:cNvPr>
          <p:cNvSpPr txBox="1"/>
          <p:nvPr/>
        </p:nvSpPr>
        <p:spPr>
          <a:xfrm>
            <a:off x="7115175" y="976313"/>
            <a:ext cx="104298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Admisión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2722" name="Straight Connector 13">
            <a:extLst>
              <a:ext uri="{FF2B5EF4-FFF2-40B4-BE49-F238E27FC236}">
                <a16:creationId xmlns:a16="http://schemas.microsoft.com/office/drawing/2014/main" id="{FE384DA0-3D25-45D9-80C5-0CE48B655E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83263" y="2382838"/>
            <a:ext cx="153987" cy="3175"/>
          </a:xfrm>
          <a:prstGeom prst="line">
            <a:avLst/>
          </a:prstGeom>
          <a:noFill/>
          <a:ln w="3810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3" name="Straight Connector 14">
            <a:extLst>
              <a:ext uri="{FF2B5EF4-FFF2-40B4-BE49-F238E27FC236}">
                <a16:creationId xmlns:a16="http://schemas.microsoft.com/office/drawing/2014/main" id="{4F781D93-2CA2-47AF-B6E7-27D5C5A53F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02563" y="2335213"/>
            <a:ext cx="150812" cy="14287"/>
          </a:xfrm>
          <a:prstGeom prst="line">
            <a:avLst/>
          </a:prstGeom>
          <a:noFill/>
          <a:ln w="3810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">
            <a:extLst>
              <a:ext uri="{FF2B5EF4-FFF2-40B4-BE49-F238E27FC236}">
                <a16:creationId xmlns:a16="http://schemas.microsoft.com/office/drawing/2014/main" id="{514FFABE-2A63-47E1-8EC2-013DB779B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  <a:defRPr/>
            </a:pPr>
            <a:r>
              <a:rPr lang="en-US" altLang="en-US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s-ES" altLang="en-US" b="1" dirty="0">
                <a:solidFill>
                  <a:schemeClr val="bg1"/>
                </a:solidFill>
                <a:latin typeface="+mn-lt"/>
              </a:rPr>
              <a:t>Revisión y Regulación de la Luz de Válvulas</a:t>
            </a:r>
            <a:endParaRPr lang="en-US" alt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E48E6D-080D-4F72-81C3-21940BF08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734758"/>
              </p:ext>
            </p:extLst>
          </p:nvPr>
        </p:nvGraphicFramePr>
        <p:xfrm>
          <a:off x="230188" y="909638"/>
          <a:ext cx="8591550" cy="52816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37">
                <a:tc>
                  <a:txBody>
                    <a:bodyPr/>
                    <a:lstStyle/>
                    <a:p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Limpiador del retén de horquillas Diá 35 – 45 mm </a:t>
                      </a: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Identificación – Color gris</a:t>
                      </a:r>
                    </a:p>
                    <a:p>
                      <a:endParaRPr lang="es-ES" sz="1200" b="1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Revisar antes de usar:</a:t>
                      </a: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 la punta o el extremo está dañado, descarte la herramienta y ordene una nueva.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Limpie la horquilla delantera lavándola con agua (Aplique agua a presión en modo de rocío desde la parte superior hacia la parte inferior)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Retire el guardafango delantero y el protector de horquilla.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Limpie completamente el agua con un trapo de algodón limpio como se muestra en la foto A.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Saque el guardapolvo y el retén de polvo de su asiento y limpie el aceite/ polvo acumulado en la superficie del retén con un trapo limpio como se muestra en la foto B.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3744" name="TextBox 1">
            <a:extLst>
              <a:ext uri="{FF2B5EF4-FFF2-40B4-BE49-F238E27FC236}">
                <a16:creationId xmlns:a16="http://schemas.microsoft.com/office/drawing/2014/main" id="{9B7C3CE5-3759-472C-A9FE-4064B5678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4. </a:t>
            </a:r>
            <a:r>
              <a:rPr lang="es-ES" altLang="en-US" b="1" dirty="0">
                <a:solidFill>
                  <a:schemeClr val="bg1"/>
                </a:solidFill>
              </a:rPr>
              <a:t>Confirmación de la Fuga de Aceite de las Horquillas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73745" name="Picture 12">
            <a:extLst>
              <a:ext uri="{FF2B5EF4-FFF2-40B4-BE49-F238E27FC236}">
                <a16:creationId xmlns:a16="http://schemas.microsoft.com/office/drawing/2014/main" id="{B3E65ECB-F555-44F4-B252-F704D6E6E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2716213"/>
            <a:ext cx="1822450" cy="171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6" name="Down Arrow 13">
            <a:extLst>
              <a:ext uri="{FF2B5EF4-FFF2-40B4-BE49-F238E27FC236}">
                <a16:creationId xmlns:a16="http://schemas.microsoft.com/office/drawing/2014/main" id="{1C560E39-63AA-46B7-A719-D5A022F7C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6088" y="2906713"/>
            <a:ext cx="300037" cy="587375"/>
          </a:xfrm>
          <a:prstGeom prst="downArrow">
            <a:avLst>
              <a:gd name="adj1" fmla="val 50000"/>
              <a:gd name="adj2" fmla="val 5008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73747" name="Picture 2">
            <a:extLst>
              <a:ext uri="{FF2B5EF4-FFF2-40B4-BE49-F238E27FC236}">
                <a16:creationId xmlns:a16="http://schemas.microsoft.com/office/drawing/2014/main" id="{6A3155F4-2C2B-4882-A35E-E64546582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13309" r="22324"/>
          <a:stretch>
            <a:fillRect/>
          </a:stretch>
        </p:blipFill>
        <p:spPr bwMode="auto">
          <a:xfrm>
            <a:off x="4814888" y="973138"/>
            <a:ext cx="1577975" cy="1658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8" name="Picture 13">
            <a:extLst>
              <a:ext uri="{FF2B5EF4-FFF2-40B4-BE49-F238E27FC236}">
                <a16:creationId xmlns:a16="http://schemas.microsoft.com/office/drawing/2014/main" id="{54D56900-AE75-43BF-912B-500486BD4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12453" r="23112"/>
          <a:stretch>
            <a:fillRect/>
          </a:stretch>
        </p:blipFill>
        <p:spPr bwMode="auto">
          <a:xfrm>
            <a:off x="6783388" y="968375"/>
            <a:ext cx="1658937" cy="1673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44D75A-5C3B-4ACC-AFE0-C30B687DC46D}"/>
              </a:ext>
            </a:extLst>
          </p:cNvPr>
          <p:cNvSpPr txBox="1"/>
          <p:nvPr/>
        </p:nvSpPr>
        <p:spPr>
          <a:xfrm>
            <a:off x="5832475" y="973138"/>
            <a:ext cx="617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Punta</a:t>
            </a:r>
          </a:p>
        </p:txBody>
      </p:sp>
      <p:cxnSp>
        <p:nvCxnSpPr>
          <p:cNvPr id="73750" name="Straight Arrow Connector 21">
            <a:extLst>
              <a:ext uri="{FF2B5EF4-FFF2-40B4-BE49-F238E27FC236}">
                <a16:creationId xmlns:a16="http://schemas.microsoft.com/office/drawing/2014/main" id="{CDD9FA11-0F9F-42C6-B6EA-0DF5C0DC1AB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665788" y="1101725"/>
            <a:ext cx="246062" cy="190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92F60C2-40DC-48F0-BDF1-1FA5EF0CD8B8}"/>
              </a:ext>
            </a:extLst>
          </p:cNvPr>
          <p:cNvSpPr txBox="1"/>
          <p:nvPr/>
        </p:nvSpPr>
        <p:spPr>
          <a:xfrm>
            <a:off x="6726238" y="935038"/>
            <a:ext cx="76676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Extremo</a:t>
            </a:r>
            <a:endParaRPr lang="en-IN" sz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3752" name="Straight Arrow Connector 21">
            <a:extLst>
              <a:ext uri="{FF2B5EF4-FFF2-40B4-BE49-F238E27FC236}">
                <a16:creationId xmlns:a16="http://schemas.microsoft.com/office/drawing/2014/main" id="{D2106413-BE7B-48A8-9838-7BE54BC4D0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15188" y="1155700"/>
            <a:ext cx="246062" cy="15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3753" name="Picture 5">
            <a:extLst>
              <a:ext uri="{FF2B5EF4-FFF2-40B4-BE49-F238E27FC236}">
                <a16:creationId xmlns:a16="http://schemas.microsoft.com/office/drawing/2014/main" id="{8F78FFD0-14C1-47BE-BB09-90DE955AE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b="8995"/>
          <a:stretch>
            <a:fillRect/>
          </a:stretch>
        </p:blipFill>
        <p:spPr bwMode="auto">
          <a:xfrm>
            <a:off x="4254500" y="4475163"/>
            <a:ext cx="2136775" cy="166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4" name="Picture 6">
            <a:extLst>
              <a:ext uri="{FF2B5EF4-FFF2-40B4-BE49-F238E27FC236}">
                <a16:creationId xmlns:a16="http://schemas.microsoft.com/office/drawing/2014/main" id="{60F948A3-2716-4F4B-879C-8D359BB70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4475163"/>
            <a:ext cx="2217737" cy="166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4CC0247-D5D2-44B1-8FC3-1EA3AA4E18B2}"/>
              </a:ext>
            </a:extLst>
          </p:cNvPr>
          <p:cNvSpPr txBox="1"/>
          <p:nvPr/>
        </p:nvSpPr>
        <p:spPr>
          <a:xfrm>
            <a:off x="4303713" y="4475163"/>
            <a:ext cx="268287" cy="27622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F4214E-2A9A-402F-8354-7B0B6128551E}"/>
              </a:ext>
            </a:extLst>
          </p:cNvPr>
          <p:cNvSpPr txBox="1"/>
          <p:nvPr/>
        </p:nvSpPr>
        <p:spPr>
          <a:xfrm>
            <a:off x="6554788" y="4475163"/>
            <a:ext cx="268287" cy="27622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B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A02968-8D42-403D-972C-9EBEE045D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277479"/>
              </p:ext>
            </p:extLst>
          </p:nvPr>
        </p:nvGraphicFramePr>
        <p:xfrm>
          <a:off x="230188" y="909638"/>
          <a:ext cx="8591550" cy="54864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Inspeccione rayones en el tubo interior usando un lapicero como se muestra en la foto. Complete la vuelta del tubo interior en la superficie exterior del tubo interior.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397" marB="45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397" marB="45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Si </a:t>
                      </a: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hay marcas profundas 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 el tubo interior (que pueden sentirse mientras se revisa con la punta del lapicero), entonces reemplace el tubo interior con la abrazadera del eje, guardapolvo y el retén. </a:t>
                      </a:r>
                      <a:b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(No reemplace el tubo interior solo si ve las marcas visualmente)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Revise el SOP para reemplazar el tubo interior para reemplazar el tubo interior y el retén/guardapolvo.</a:t>
                      </a:r>
                    </a:p>
                  </a:txBody>
                  <a:tcPr marL="182877" marR="91439" marT="91397" marB="45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397" marB="45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Si </a:t>
                      </a: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observa marcas,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entonces conduzca el vehículo sin el tapón de polvo ni el guardapolvo por cerca de 2 km en una pista con irregularidades.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 Si no hay salida de aceite del tubo interior, entonces coloque nuevamente el guardapolvo y el tapón de polvo, entregue el vehículo al cliente y mantenga el vehículo en observación.</a:t>
                      </a:r>
                    </a:p>
                  </a:txBody>
                  <a:tcPr marL="182877" marR="91439" marT="91397" marB="45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397" marB="45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4768" name="Picture 3">
            <a:extLst>
              <a:ext uri="{FF2B5EF4-FFF2-40B4-BE49-F238E27FC236}">
                <a16:creationId xmlns:a16="http://schemas.microsoft.com/office/drawing/2014/main" id="{A3010361-740F-4EAF-8CE0-752E1AEE8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12373" b="6841"/>
          <a:stretch>
            <a:fillRect/>
          </a:stretch>
        </p:blipFill>
        <p:spPr bwMode="auto">
          <a:xfrm>
            <a:off x="5103813" y="936625"/>
            <a:ext cx="2566987" cy="1700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9" name="Picture 4">
            <a:extLst>
              <a:ext uri="{FF2B5EF4-FFF2-40B4-BE49-F238E27FC236}">
                <a16:creationId xmlns:a16="http://schemas.microsoft.com/office/drawing/2014/main" id="{363F0375-E624-47AA-820D-15018292F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3" b="8073"/>
          <a:stretch>
            <a:fillRect/>
          </a:stretch>
        </p:blipFill>
        <p:spPr bwMode="auto">
          <a:xfrm>
            <a:off x="5103813" y="4724400"/>
            <a:ext cx="2566987" cy="159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70" name="Isosceles Triangle 5">
            <a:extLst>
              <a:ext uri="{FF2B5EF4-FFF2-40B4-BE49-F238E27FC236}">
                <a16:creationId xmlns:a16="http://schemas.microsoft.com/office/drawing/2014/main" id="{2CE516FE-C7B0-4AB2-ABB9-767CF470CA5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25913" y="4652963"/>
            <a:ext cx="214312" cy="2333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grpSp>
        <p:nvGrpSpPr>
          <p:cNvPr id="74771" name="Group 8">
            <a:extLst>
              <a:ext uri="{FF2B5EF4-FFF2-40B4-BE49-F238E27FC236}">
                <a16:creationId xmlns:a16="http://schemas.microsoft.com/office/drawing/2014/main" id="{B89AF056-6355-4A05-AAC2-AB1DE869158E}"/>
              </a:ext>
            </a:extLst>
          </p:cNvPr>
          <p:cNvGrpSpPr>
            <a:grpSpLocks/>
          </p:cNvGrpSpPr>
          <p:nvPr/>
        </p:nvGrpSpPr>
        <p:grpSpPr bwMode="auto">
          <a:xfrm>
            <a:off x="5103813" y="2792413"/>
            <a:ext cx="2566987" cy="1512887"/>
            <a:chOff x="5103265" y="2724031"/>
            <a:chExt cx="2566777" cy="1513533"/>
          </a:xfrm>
        </p:grpSpPr>
        <p:pic>
          <p:nvPicPr>
            <p:cNvPr id="74773" name="Picture 7">
              <a:extLst>
                <a:ext uri="{FF2B5EF4-FFF2-40B4-BE49-F238E27FC236}">
                  <a16:creationId xmlns:a16="http://schemas.microsoft.com/office/drawing/2014/main" id="{7787FBD2-E225-473D-AE64-60BB7876C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78"/>
            <a:stretch>
              <a:fillRect/>
            </a:stretch>
          </p:blipFill>
          <p:spPr bwMode="auto">
            <a:xfrm>
              <a:off x="5103265" y="2724031"/>
              <a:ext cx="2566777" cy="1513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774" name="Picture 9">
              <a:extLst>
                <a:ext uri="{FF2B5EF4-FFF2-40B4-BE49-F238E27FC236}">
                  <a16:creationId xmlns:a16="http://schemas.microsoft.com/office/drawing/2014/main" id="{4E4A6AFA-1B8B-4B34-9793-911CA33A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03" b="29060"/>
            <a:stretch>
              <a:fillRect/>
            </a:stretch>
          </p:blipFill>
          <p:spPr bwMode="auto">
            <a:xfrm>
              <a:off x="5427398" y="3697508"/>
              <a:ext cx="1918509" cy="453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72" name="TextBox 1">
            <a:extLst>
              <a:ext uri="{FF2B5EF4-FFF2-40B4-BE49-F238E27FC236}">
                <a16:creationId xmlns:a16="http://schemas.microsoft.com/office/drawing/2014/main" id="{DB0970C5-4427-4B90-BC23-85E7A327A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4. </a:t>
            </a:r>
            <a:r>
              <a:rPr lang="es-ES" altLang="en-US" b="1" dirty="0">
                <a:solidFill>
                  <a:schemeClr val="bg1"/>
                </a:solidFill>
              </a:rPr>
              <a:t>Confirmación de la Fuga de Aceite de las Horquillas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6352117-7635-483E-9D7F-3F74E19BB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024688"/>
              </p:ext>
            </p:extLst>
          </p:nvPr>
        </p:nvGraphicFramePr>
        <p:xfrm>
          <a:off x="230188" y="909638"/>
          <a:ext cx="8591550" cy="55089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82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 Si sale aceite y se observa en el tubo interior, entonces siga los pasos dados a continuación: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Limpieza del Retén de aceite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 Inserte la herramienta de limpieza en el tubo interior como se muestra en la foto, de tal forma que el lado de limpieza del retén esté listo para usar.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387" marB="456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387" marB="456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2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 Inserte la herramienta de limpieza por el lado de limpieza del retén entre el retén y el tubo interior. Luego de la inserción, rote </a:t>
                      </a: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 sentido horario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por 90 grados y confirme que la herramienta esté bien insertada. 	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 Ahora gire el limpiador en </a:t>
                      </a: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sentido antihorario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dando 2 vueltas sin sacudir.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Nota: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Es más fácil hacerlo sin la rueda instalada.</a:t>
                      </a:r>
                    </a:p>
                  </a:txBody>
                  <a:tcPr marL="182877" marR="91439" marT="91387" marB="456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387" marB="456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 Saque la herramienta para limpiar el retén del tubo interior.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 Limpie el polvo y partículas acumuladas en el extremo del limpiador del retén con un trapo limpio de algodón.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</a:t>
                      </a:r>
                      <a:r>
                        <a:rPr lang="es-ES" sz="18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Repita los pasos 10 y 11 una vez más. </a:t>
                      </a:r>
                    </a:p>
                  </a:txBody>
                  <a:tcPr marL="182877" marR="91439" marT="91387" marB="456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387" marB="456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5792" name="Picture 2">
            <a:extLst>
              <a:ext uri="{FF2B5EF4-FFF2-40B4-BE49-F238E27FC236}">
                <a16:creationId xmlns:a16="http://schemas.microsoft.com/office/drawing/2014/main" id="{32E498A1-574B-42C2-83F3-C135A76EA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11057" r="17509" b="8711"/>
          <a:stretch>
            <a:fillRect/>
          </a:stretch>
        </p:blipFill>
        <p:spPr bwMode="auto">
          <a:xfrm>
            <a:off x="4262438" y="946150"/>
            <a:ext cx="2220912" cy="170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3" name="Picture 3">
            <a:extLst>
              <a:ext uri="{FF2B5EF4-FFF2-40B4-BE49-F238E27FC236}">
                <a16:creationId xmlns:a16="http://schemas.microsoft.com/office/drawing/2014/main" id="{4DF14312-C8CD-41A2-AAE7-2827F401C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4"/>
          <a:stretch>
            <a:fillRect/>
          </a:stretch>
        </p:blipFill>
        <p:spPr bwMode="auto">
          <a:xfrm>
            <a:off x="5154613" y="2746375"/>
            <a:ext cx="2851150" cy="165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4" name="Picture 5">
            <a:extLst>
              <a:ext uri="{FF2B5EF4-FFF2-40B4-BE49-F238E27FC236}">
                <a16:creationId xmlns:a16="http://schemas.microsoft.com/office/drawing/2014/main" id="{A20B7C18-38FF-4685-9E93-18963DAF8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1" t="34682" r="23199" b="18587"/>
          <a:stretch>
            <a:fillRect/>
          </a:stretch>
        </p:blipFill>
        <p:spPr bwMode="auto">
          <a:xfrm>
            <a:off x="6697663" y="950913"/>
            <a:ext cx="1849437" cy="1697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5" name="Oval Callout 4">
            <a:extLst>
              <a:ext uri="{FF2B5EF4-FFF2-40B4-BE49-F238E27FC236}">
                <a16:creationId xmlns:a16="http://schemas.microsoft.com/office/drawing/2014/main" id="{1D5FCFF9-64FC-4B62-B2E9-202CCD617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425" y="1531938"/>
            <a:ext cx="1304925" cy="1062037"/>
          </a:xfrm>
          <a:prstGeom prst="wedgeEllipseCallout">
            <a:avLst>
              <a:gd name="adj1" fmla="val 72648"/>
              <a:gd name="adj2" fmla="val -18495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10761-D657-427D-B6C4-4F895B51130B}"/>
              </a:ext>
            </a:extLst>
          </p:cNvPr>
          <p:cNvSpPr txBox="1"/>
          <p:nvPr/>
        </p:nvSpPr>
        <p:spPr>
          <a:xfrm>
            <a:off x="6718300" y="949325"/>
            <a:ext cx="1800225" cy="43088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100" dirty="0" err="1">
                <a:latin typeface="+mn-lt"/>
                <a:ea typeface="+mn-ea"/>
                <a:cs typeface="+mn-cs"/>
              </a:rPr>
              <a:t>Lado</a:t>
            </a:r>
            <a:r>
              <a:rPr lang="en-IN" sz="1100" dirty="0">
                <a:latin typeface="+mn-lt"/>
                <a:ea typeface="+mn-ea"/>
                <a:cs typeface="+mn-cs"/>
              </a:rPr>
              <a:t> de </a:t>
            </a:r>
            <a:r>
              <a:rPr lang="en-IN" sz="1100" dirty="0" err="1">
                <a:latin typeface="+mn-lt"/>
                <a:ea typeface="+mn-ea"/>
                <a:cs typeface="+mn-cs"/>
              </a:rPr>
              <a:t>limpieza</a:t>
            </a:r>
            <a:r>
              <a:rPr lang="en-IN" sz="1100" dirty="0">
                <a:latin typeface="+mn-lt"/>
                <a:ea typeface="+mn-ea"/>
                <a:cs typeface="+mn-cs"/>
              </a:rPr>
              <a:t> del </a:t>
            </a:r>
            <a:r>
              <a:rPr lang="en-IN" sz="11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IN" sz="1100" b="1" dirty="0" err="1">
                <a:solidFill>
                  <a:srgbClr val="0000FF"/>
                </a:solidFill>
                <a:latin typeface="+mn-lt"/>
                <a:ea typeface="+mn-ea"/>
                <a:cs typeface="+mn-cs"/>
              </a:rPr>
              <a:t>Retén</a:t>
            </a:r>
            <a:r>
              <a:rPr lang="en-IN" sz="11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”</a:t>
            </a:r>
            <a:endParaRPr lang="en-IN" sz="11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5797" name="Straight Arrow Connector 21">
            <a:extLst>
              <a:ext uri="{FF2B5EF4-FFF2-40B4-BE49-F238E27FC236}">
                <a16:creationId xmlns:a16="http://schemas.microsoft.com/office/drawing/2014/main" id="{8FDBD809-F86F-4017-BBD3-DDB7501930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00925" y="1222375"/>
            <a:ext cx="134938" cy="37147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98" name="Isosceles Triangle 11">
            <a:extLst>
              <a:ext uri="{FF2B5EF4-FFF2-40B4-BE49-F238E27FC236}">
                <a16:creationId xmlns:a16="http://schemas.microsoft.com/office/drawing/2014/main" id="{FD594AA5-EA77-44C9-B602-782C40AD6B9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71938" y="3684588"/>
            <a:ext cx="212725" cy="2317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75799" name="Picture 10">
            <a:extLst>
              <a:ext uri="{FF2B5EF4-FFF2-40B4-BE49-F238E27FC236}">
                <a16:creationId xmlns:a16="http://schemas.microsoft.com/office/drawing/2014/main" id="{ED9EB5B3-BEC2-48F1-93A1-08DD4C1FD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26759" r="3148" b="4626"/>
          <a:stretch>
            <a:fillRect/>
          </a:stretch>
        </p:blipFill>
        <p:spPr bwMode="auto">
          <a:xfrm>
            <a:off x="5154613" y="4495800"/>
            <a:ext cx="2851150" cy="1673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800" name="Isosceles Triangle 13">
            <a:extLst>
              <a:ext uri="{FF2B5EF4-FFF2-40B4-BE49-F238E27FC236}">
                <a16:creationId xmlns:a16="http://schemas.microsoft.com/office/drawing/2014/main" id="{965A5E8F-34EB-4423-AEEB-A79062B1DAA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79875" y="4937125"/>
            <a:ext cx="214313" cy="233363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cxnSp>
        <p:nvCxnSpPr>
          <p:cNvPr id="75801" name="Curved Connector 3">
            <a:extLst>
              <a:ext uri="{FF2B5EF4-FFF2-40B4-BE49-F238E27FC236}">
                <a16:creationId xmlns:a16="http://schemas.microsoft.com/office/drawing/2014/main" id="{5BB2CD14-AE7D-4A69-88AE-68627D636117}"/>
              </a:ext>
            </a:extLst>
          </p:cNvPr>
          <p:cNvCxnSpPr>
            <a:cxnSpLocks noChangeShapeType="1"/>
          </p:cNvCxnSpPr>
          <p:nvPr/>
        </p:nvCxnSpPr>
        <p:spPr bwMode="auto">
          <a:xfrm rot="1620000" flipV="1">
            <a:off x="6527800" y="3014663"/>
            <a:ext cx="504825" cy="319087"/>
          </a:xfrm>
          <a:prstGeom prst="curvedConnector3">
            <a:avLst>
              <a:gd name="adj1" fmla="val 197824"/>
            </a:avLst>
          </a:prstGeom>
          <a:noFill/>
          <a:ln w="381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802" name="TextBox 1">
            <a:extLst>
              <a:ext uri="{FF2B5EF4-FFF2-40B4-BE49-F238E27FC236}">
                <a16:creationId xmlns:a16="http://schemas.microsoft.com/office/drawing/2014/main" id="{E619E262-6256-4ABB-9367-62E4A800C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4. </a:t>
            </a:r>
            <a:r>
              <a:rPr lang="es-ES" altLang="en-US" b="1" dirty="0">
                <a:solidFill>
                  <a:schemeClr val="bg1"/>
                </a:solidFill>
              </a:rPr>
              <a:t>Confirmación de la Fuga de Aceite de las Horquillas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348F51-0E72-4659-B1B9-34DBBEBF9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16796"/>
              </p:ext>
            </p:extLst>
          </p:nvPr>
        </p:nvGraphicFramePr>
        <p:xfrm>
          <a:off x="230188" y="909638"/>
          <a:ext cx="8591550" cy="59061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82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 Lleve a cabo el bombeo de la horquilla unas 8-10 veces.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 Limpie los restos de aceite de la superficie del retén tal como muestra la foto B.</a:t>
                      </a:r>
                    </a:p>
                  </a:txBody>
                  <a:tcPr marL="182877" marR="91439" marT="91389" marB="456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389" marB="456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6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Limpieza del Guardapolvo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 Inserte la herramienta para limpiar el sello de la horquilla en el tubo interior.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18.Inserte el lado de limpieza de polvo entre el guardapolvo y el tubo interior como se muestra en la foto.</a:t>
                      </a: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Gire la herramienta por dos vueltas </a:t>
                      </a: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 sentido antihorario. 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19. Limpie el guardapolvo y el tubo interior con un trapo de algodón limpio.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Nota: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Es más fácil hacerlo con la rueda desmontada.</a:t>
                      </a:r>
                      <a:endParaRPr lang="es-ES" sz="1200" b="1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389" marB="456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389" marB="456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517">
                <a:tc gridSpan="2">
                  <a:txBody>
                    <a:bodyPr/>
                    <a:lstStyle/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 Conduzca el vehículo sin el tapón de polvo ni el guardapolvo por cerca de 2 km en una pista con irregularidades. 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 Si no se observan restos de aceite, luego coloque nuevamente el guardapolvo y el tapón de polvo en el tubo exterior y entregue el vehículo al cliente y mantenga el vehículo en observación.</a:t>
                      </a: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 Si se observan trazas de aceite, reemplace el guardapolvo y el retén juntos. Refiérase al SOP de reemplazo del guardapolvo y del retén.</a:t>
                      </a:r>
                    </a:p>
                  </a:txBody>
                  <a:tcPr marL="182877" marR="91439" marT="91389" marB="456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5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6815" name="Picture 3">
            <a:extLst>
              <a:ext uri="{FF2B5EF4-FFF2-40B4-BE49-F238E27FC236}">
                <a16:creationId xmlns:a16="http://schemas.microsoft.com/office/drawing/2014/main" id="{745616ED-8E38-4382-81BC-F69A08C03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909638"/>
            <a:ext cx="20828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7767D8-FC39-4CB0-B047-2BE8092E262E}"/>
              </a:ext>
            </a:extLst>
          </p:cNvPr>
          <p:cNvSpPr txBox="1"/>
          <p:nvPr/>
        </p:nvSpPr>
        <p:spPr>
          <a:xfrm>
            <a:off x="5789613" y="909638"/>
            <a:ext cx="268287" cy="27622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B</a:t>
            </a:r>
          </a:p>
        </p:txBody>
      </p:sp>
      <p:pic>
        <p:nvPicPr>
          <p:cNvPr id="76817" name="Picture 2">
            <a:extLst>
              <a:ext uri="{FF2B5EF4-FFF2-40B4-BE49-F238E27FC236}">
                <a16:creationId xmlns:a16="http://schemas.microsoft.com/office/drawing/2014/main" id="{3132C679-8EBB-4880-BEBE-5AB998F3C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693988"/>
            <a:ext cx="20828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818" name="Curved Connector 7">
            <a:extLst>
              <a:ext uri="{FF2B5EF4-FFF2-40B4-BE49-F238E27FC236}">
                <a16:creationId xmlns:a16="http://schemas.microsoft.com/office/drawing/2014/main" id="{F7F40761-6961-4238-BE99-5E5727467ED6}"/>
              </a:ext>
            </a:extLst>
          </p:cNvPr>
          <p:cNvCxnSpPr>
            <a:cxnSpLocks noChangeShapeType="1"/>
          </p:cNvCxnSpPr>
          <p:nvPr/>
        </p:nvCxnSpPr>
        <p:spPr bwMode="auto">
          <a:xfrm rot="1620000" flipV="1">
            <a:off x="6527800" y="3317875"/>
            <a:ext cx="504825" cy="317500"/>
          </a:xfrm>
          <a:prstGeom prst="curvedConnector3">
            <a:avLst>
              <a:gd name="adj1" fmla="val 197824"/>
            </a:avLst>
          </a:prstGeom>
          <a:noFill/>
          <a:ln w="3810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9" name="TextBox 1">
            <a:extLst>
              <a:ext uri="{FF2B5EF4-FFF2-40B4-BE49-F238E27FC236}">
                <a16:creationId xmlns:a16="http://schemas.microsoft.com/office/drawing/2014/main" id="{26BB4BB5-7F94-47A4-BB08-7548C79B4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4. </a:t>
            </a:r>
            <a:r>
              <a:rPr lang="es-ES" altLang="en-US" b="1" dirty="0">
                <a:solidFill>
                  <a:schemeClr val="bg1"/>
                </a:solidFill>
              </a:rPr>
              <a:t>Confirmación de la Fuga de Aceite de las Horquillas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02939C-60F1-4D67-9C48-A49A5A5C3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168244"/>
              </p:ext>
            </p:extLst>
          </p:nvPr>
        </p:nvGraphicFramePr>
        <p:xfrm>
          <a:off x="230188" y="909638"/>
          <a:ext cx="8591550" cy="52816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37"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AutoNum type="arabicPeriod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Eleve el vehículo desde la parte delantera usando una instalación apropiada.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Retire los pernos (2 und) de la pinza del freno con una llave de 12 mm y saque la pinza.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Retire el guardafango delantero y los pernos (3 und) del protector de las horquillas con una llave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allen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5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Saque el protector de la horquilla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7840" name="TextBox 1">
            <a:extLst>
              <a:ext uri="{FF2B5EF4-FFF2-40B4-BE49-F238E27FC236}">
                <a16:creationId xmlns:a16="http://schemas.microsoft.com/office/drawing/2014/main" id="{4D01ADC8-2126-49A8-8B4B-53D173027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5. </a:t>
            </a:r>
            <a:r>
              <a:rPr lang="es-ES" altLang="en-US" b="1" dirty="0">
                <a:solidFill>
                  <a:schemeClr val="bg1"/>
                </a:solidFill>
              </a:rPr>
              <a:t>Reemplazo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77841" name="Picture 2">
            <a:extLst>
              <a:ext uri="{FF2B5EF4-FFF2-40B4-BE49-F238E27FC236}">
                <a16:creationId xmlns:a16="http://schemas.microsoft.com/office/drawing/2014/main" id="{D5761318-E753-4F70-93F9-106C217B8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3520" r="6010" b="6841"/>
          <a:stretch>
            <a:fillRect/>
          </a:stretch>
        </p:blipFill>
        <p:spPr bwMode="auto">
          <a:xfrm>
            <a:off x="5710238" y="922338"/>
            <a:ext cx="1949450" cy="1716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2" name="Picture 3">
            <a:extLst>
              <a:ext uri="{FF2B5EF4-FFF2-40B4-BE49-F238E27FC236}">
                <a16:creationId xmlns:a16="http://schemas.microsoft.com/office/drawing/2014/main" id="{F720EAE2-9EAF-45A9-B90F-122C29EE0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23441" r="12383" b="13480"/>
          <a:stretch>
            <a:fillRect/>
          </a:stretch>
        </p:blipFill>
        <p:spPr bwMode="auto">
          <a:xfrm>
            <a:off x="5054600" y="2719388"/>
            <a:ext cx="3030538" cy="166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3" name="Picture 11">
            <a:extLst>
              <a:ext uri="{FF2B5EF4-FFF2-40B4-BE49-F238E27FC236}">
                <a16:creationId xmlns:a16="http://schemas.microsoft.com/office/drawing/2014/main" id="{EF13BB34-CCAC-4B84-AF03-9A81D6F4F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15694" b="12373"/>
          <a:stretch>
            <a:fillRect/>
          </a:stretch>
        </p:blipFill>
        <p:spPr bwMode="auto">
          <a:xfrm>
            <a:off x="4229100" y="4522788"/>
            <a:ext cx="245745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4" name="Picture 12">
            <a:extLst>
              <a:ext uri="{FF2B5EF4-FFF2-40B4-BE49-F238E27FC236}">
                <a16:creationId xmlns:a16="http://schemas.microsoft.com/office/drawing/2014/main" id="{53F21BBE-17A4-49EC-BB9F-2CA5735E0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23439" r="17342" b="9055"/>
          <a:stretch>
            <a:fillRect/>
          </a:stretch>
        </p:blipFill>
        <p:spPr bwMode="auto">
          <a:xfrm>
            <a:off x="6770688" y="4522788"/>
            <a:ext cx="2005012" cy="1550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5" name="Up Arrow 5">
            <a:extLst>
              <a:ext uri="{FF2B5EF4-FFF2-40B4-BE49-F238E27FC236}">
                <a16:creationId xmlns:a16="http://schemas.microsoft.com/office/drawing/2014/main" id="{D02B9387-FC14-4261-B771-5DF0C67D4E8E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6458743" y="3126582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7846" name="Up Arrow 5">
            <a:extLst>
              <a:ext uri="{FF2B5EF4-FFF2-40B4-BE49-F238E27FC236}">
                <a16:creationId xmlns:a16="http://schemas.microsoft.com/office/drawing/2014/main" id="{2986AC4D-42A3-4D03-9D02-20F546063912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7987507" y="4766469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7847" name="Up Arrow 5">
            <a:extLst>
              <a:ext uri="{FF2B5EF4-FFF2-40B4-BE49-F238E27FC236}">
                <a16:creationId xmlns:a16="http://schemas.microsoft.com/office/drawing/2014/main" id="{E91C9C67-EAEB-45B3-ABA6-211DD9585CA9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6292057" y="3896519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7848" name="Up Arrow 5">
            <a:extLst>
              <a:ext uri="{FF2B5EF4-FFF2-40B4-BE49-F238E27FC236}">
                <a16:creationId xmlns:a16="http://schemas.microsoft.com/office/drawing/2014/main" id="{9EC454F9-BABD-42F8-B52B-45E1A5D5C0B3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798218" y="4863307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7849" name="Up Arrow 5">
            <a:extLst>
              <a:ext uri="{FF2B5EF4-FFF2-40B4-BE49-F238E27FC236}">
                <a16:creationId xmlns:a16="http://schemas.microsoft.com/office/drawing/2014/main" id="{666DFA2F-63F7-47E0-961D-2BD807538C08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653756" y="5412582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7850" name="Up Arrow 5">
            <a:extLst>
              <a:ext uri="{FF2B5EF4-FFF2-40B4-BE49-F238E27FC236}">
                <a16:creationId xmlns:a16="http://schemas.microsoft.com/office/drawing/2014/main" id="{BF717FD3-D112-4D74-AF6F-02852D5CFF7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519738" y="4943475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3">
            <a:extLst>
              <a:ext uri="{FF2B5EF4-FFF2-40B4-BE49-F238E27FC236}">
                <a16:creationId xmlns:a16="http://schemas.microsoft.com/office/drawing/2014/main" id="{A1DA1A75-4A14-471D-9630-F70CE96A2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688"/>
            <a:ext cx="51530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b="1">
                <a:solidFill>
                  <a:schemeClr val="bg1"/>
                </a:solidFill>
              </a:rPr>
              <a:t>Características Destacadas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87329-1EA6-4D11-B4ED-B09150764A56}"/>
              </a:ext>
            </a:extLst>
          </p:cNvPr>
          <p:cNvSpPr/>
          <p:nvPr/>
        </p:nvSpPr>
        <p:spPr>
          <a:xfrm>
            <a:off x="4330700" y="1803400"/>
            <a:ext cx="4514850" cy="22775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>
                <a:latin typeface="Candara" panose="020E0502030303020204" pitchFamily="34" charset="0"/>
              </a:rPr>
              <a:t>Características: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Asientos partidos estilizados.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Horquillas invertidas (USD)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Manillar de tipo partido. NO CLIP 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Cadena de arrastre tipo sin fin, expuesta.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Nuevos colores y gráficos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Silenciador de doble canal con quilla y un tubo de escape completamente nuevo, incluyendo una cámara de cola extendida con escape de doble barril.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Direccionales LED transparentes		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52099B-6E5D-4726-9916-3A04B0561614}"/>
              </a:ext>
            </a:extLst>
          </p:cNvPr>
          <p:cNvSpPr/>
          <p:nvPr/>
        </p:nvSpPr>
        <p:spPr>
          <a:xfrm>
            <a:off x="4170363" y="1608138"/>
            <a:ext cx="4675187" cy="4084637"/>
          </a:xfrm>
          <a:prstGeom prst="roundRect">
            <a:avLst/>
          </a:prstGeom>
          <a:noFill/>
          <a:ln>
            <a:solidFill>
              <a:srgbClr val="1A4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30A9C1-B1B1-4011-964F-1CA685457148}"/>
              </a:ext>
            </a:extLst>
          </p:cNvPr>
          <p:cNvSpPr txBox="1"/>
          <p:nvPr/>
        </p:nvSpPr>
        <p:spPr>
          <a:xfrm>
            <a:off x="4344988" y="4098925"/>
            <a:ext cx="4500562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>
                <a:latin typeface="Candara" panose="020E0502030303020204" pitchFamily="34" charset="0"/>
              </a:rPr>
              <a:t>Beneficios: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Postura de cómodo alcance, ergonómica; postura deportiva y confortable disposición del asiento.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Estilo que le permite liberarse de lo cotidiano.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Manejo agudo y preciso, aspecto nítido		</a:t>
            </a:r>
          </a:p>
        </p:txBody>
      </p:sp>
      <p:sp>
        <p:nvSpPr>
          <p:cNvPr id="12294" name="TextBox 2">
            <a:extLst>
              <a:ext uri="{FF2B5EF4-FFF2-40B4-BE49-F238E27FC236}">
                <a16:creationId xmlns:a16="http://schemas.microsoft.com/office/drawing/2014/main" id="{75BA93D7-172F-4169-8583-C5B7CF9E5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784225"/>
            <a:ext cx="671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en-US" sz="1400" b="1"/>
              <a:t>Estilo</a:t>
            </a:r>
          </a:p>
        </p:txBody>
      </p:sp>
      <p:pic>
        <p:nvPicPr>
          <p:cNvPr id="12295" name="Picture 1">
            <a:extLst>
              <a:ext uri="{FF2B5EF4-FFF2-40B4-BE49-F238E27FC236}">
                <a16:creationId xmlns:a16="http://schemas.microsoft.com/office/drawing/2014/main" id="{435292EB-22A9-47FA-9AF7-226CB1FEC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816100"/>
            <a:ext cx="2292350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1">
            <a:extLst>
              <a:ext uri="{FF2B5EF4-FFF2-40B4-BE49-F238E27FC236}">
                <a16:creationId xmlns:a16="http://schemas.microsoft.com/office/drawing/2014/main" id="{B6EC5BFB-C96F-4080-ACAF-96D0AB050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0" t="28352" r="23195" b="45906"/>
          <a:stretch>
            <a:fillRect/>
          </a:stretch>
        </p:blipFill>
        <p:spPr bwMode="auto">
          <a:xfrm>
            <a:off x="246063" y="3354388"/>
            <a:ext cx="1766887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1">
            <a:extLst>
              <a:ext uri="{FF2B5EF4-FFF2-40B4-BE49-F238E27FC236}">
                <a16:creationId xmlns:a16="http://schemas.microsoft.com/office/drawing/2014/main" id="{62D5E568-EE2C-44C5-A40A-98CF47821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t="51755" r="57526" b="18996"/>
          <a:stretch>
            <a:fillRect/>
          </a:stretch>
        </p:blipFill>
        <p:spPr bwMode="auto">
          <a:xfrm>
            <a:off x="2206625" y="3354388"/>
            <a:ext cx="1785938" cy="144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48F94A-724A-4F82-89D1-AC375D9C3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255128"/>
              </p:ext>
            </p:extLst>
          </p:nvPr>
        </p:nvGraphicFramePr>
        <p:xfrm>
          <a:off x="230188" y="909638"/>
          <a:ext cx="8591550" cy="53038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40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Corte la abrazadera del sensor de velocidad de la rueda, ajustando la posición del protector como se muestra en la foto.</a:t>
                      </a: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Retire el perno del sensor de velocidad con una llave de 8 mm como se muestra en la foto y saque el sensor de velocidad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30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 Para aflojar el perno superior de la horquilla del lado izquierdo del vehículo: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 el adaptador para el perno superior de la horquilla (Código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37 0044 14), afloje el perno desde el vehículo.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Consejo: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Afloje 1 o 2 vueltas del perno del soporte superior antes de aflojar el perno superior de la horquilla.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40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 Para aflojar el perno superior de la horquilla del lado derecho del vehículo</a:t>
                      </a:r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Afloje 1 o 2 vueltas el perno del soporte del lado derecho con una llave de 8 </a:t>
                      </a:r>
                      <a:r>
                        <a:rPr lang="es-ES" sz="1200" b="0" kern="1200" baseline="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8864" name="Picture 2">
            <a:extLst>
              <a:ext uri="{FF2B5EF4-FFF2-40B4-BE49-F238E27FC236}">
                <a16:creationId xmlns:a16="http://schemas.microsoft.com/office/drawing/2014/main" id="{4786BA61-C85C-4F2F-9AF6-A9D18A51F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" r="10280" b="317"/>
          <a:stretch>
            <a:fillRect/>
          </a:stretch>
        </p:blipFill>
        <p:spPr bwMode="auto">
          <a:xfrm>
            <a:off x="4259263" y="977900"/>
            <a:ext cx="2049462" cy="159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5" name="Picture 3">
            <a:extLst>
              <a:ext uri="{FF2B5EF4-FFF2-40B4-BE49-F238E27FC236}">
                <a16:creationId xmlns:a16="http://schemas.microsoft.com/office/drawing/2014/main" id="{31BD5DC1-4BB1-4D89-BD35-029C7ED15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13850" r="18423" b="14233"/>
          <a:stretch>
            <a:fillRect/>
          </a:stretch>
        </p:blipFill>
        <p:spPr bwMode="auto">
          <a:xfrm>
            <a:off x="6465888" y="977900"/>
            <a:ext cx="2205037" cy="1563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6" name="Picture 6">
            <a:extLst>
              <a:ext uri="{FF2B5EF4-FFF2-40B4-BE49-F238E27FC236}">
                <a16:creationId xmlns:a16="http://schemas.microsoft.com/office/drawing/2014/main" id="{18BF2DFF-E972-4DEC-BF81-21074D402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15694" r="3519" b="12373"/>
          <a:stretch>
            <a:fillRect/>
          </a:stretch>
        </p:blipFill>
        <p:spPr bwMode="auto">
          <a:xfrm>
            <a:off x="6129338" y="2722563"/>
            <a:ext cx="2662237" cy="166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67" name="Up Arrow 5">
            <a:extLst>
              <a:ext uri="{FF2B5EF4-FFF2-40B4-BE49-F238E27FC236}">
                <a16:creationId xmlns:a16="http://schemas.microsoft.com/office/drawing/2014/main" id="{E69DCEBC-2730-49A9-94A3-1B089CFF6D13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7135018" y="3250407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8868" name="Up Arrow 5">
            <a:extLst>
              <a:ext uri="{FF2B5EF4-FFF2-40B4-BE49-F238E27FC236}">
                <a16:creationId xmlns:a16="http://schemas.microsoft.com/office/drawing/2014/main" id="{523E1E4C-66D3-445E-ACA4-749818BE1290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7311231" y="1840707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8869" name="Oval 4">
            <a:extLst>
              <a:ext uri="{FF2B5EF4-FFF2-40B4-BE49-F238E27FC236}">
                <a16:creationId xmlns:a16="http://schemas.microsoft.com/office/drawing/2014/main" id="{9A75307A-0CD8-436F-B114-6E4074A9B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425" y="1377950"/>
            <a:ext cx="1511300" cy="1093788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78870" name="Picture 2">
            <a:extLst>
              <a:ext uri="{FF2B5EF4-FFF2-40B4-BE49-F238E27FC236}">
                <a16:creationId xmlns:a16="http://schemas.microsoft.com/office/drawing/2014/main" id="{40246E13-E99A-4BE6-A5EF-3DFC21D78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t="14516" r="12338"/>
          <a:stretch>
            <a:fillRect/>
          </a:stretch>
        </p:blipFill>
        <p:spPr bwMode="auto">
          <a:xfrm>
            <a:off x="4259263" y="4554538"/>
            <a:ext cx="1870075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71" name="Picture 3">
            <a:extLst>
              <a:ext uri="{FF2B5EF4-FFF2-40B4-BE49-F238E27FC236}">
                <a16:creationId xmlns:a16="http://schemas.microsoft.com/office/drawing/2014/main" id="{B5456887-6000-4B5E-8F75-B327BBF5E0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4554538"/>
            <a:ext cx="2097088" cy="1573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72" name="Up Arrow 5">
            <a:extLst>
              <a:ext uri="{FF2B5EF4-FFF2-40B4-BE49-F238E27FC236}">
                <a16:creationId xmlns:a16="http://schemas.microsoft.com/office/drawing/2014/main" id="{89DE80EC-B501-43F3-A3B7-0055EE81EEB6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4980782" y="5166519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8873" name="Up Arrow 5">
            <a:extLst>
              <a:ext uri="{FF2B5EF4-FFF2-40B4-BE49-F238E27FC236}">
                <a16:creationId xmlns:a16="http://schemas.microsoft.com/office/drawing/2014/main" id="{2EA7E370-14E3-4491-9958-C73283B45867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5612606" y="5301457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78874" name="Picture 14">
            <a:extLst>
              <a:ext uri="{FF2B5EF4-FFF2-40B4-BE49-F238E27FC236}">
                <a16:creationId xmlns:a16="http://schemas.microsoft.com/office/drawing/2014/main" id="{C8F28A88-36BA-40A7-99F8-35E6935DF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3" t="13707" r="23911" b="10712"/>
          <a:stretch>
            <a:fillRect/>
          </a:stretch>
        </p:blipFill>
        <p:spPr bwMode="auto">
          <a:xfrm>
            <a:off x="4259263" y="2722563"/>
            <a:ext cx="1687512" cy="166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75" name="TextBox 1">
            <a:extLst>
              <a:ext uri="{FF2B5EF4-FFF2-40B4-BE49-F238E27FC236}">
                <a16:creationId xmlns:a16="http://schemas.microsoft.com/office/drawing/2014/main" id="{108C2CA9-2431-45E6-9BD6-CC9D5AE75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5. </a:t>
            </a:r>
            <a:r>
              <a:rPr lang="es-ES" altLang="en-US" b="1" dirty="0">
                <a:solidFill>
                  <a:schemeClr val="bg1"/>
                </a:solidFill>
              </a:rPr>
              <a:t>Reemplazo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3AD9B0-3347-46FE-A081-8E3D67FC0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673874"/>
              </p:ext>
            </p:extLst>
          </p:nvPr>
        </p:nvGraphicFramePr>
        <p:xfrm>
          <a:off x="230188" y="909638"/>
          <a:ext cx="8591550" cy="52816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 Retire el perno del eje delantero con una llave de 13 mm, sujetando el eje con una llave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allen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10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 Afloje los pernos (2 und) con una llave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allen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6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s-ES" sz="1200" b="0" kern="1200" baseline="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11.Saque el eje delantero y la rueda delantera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9888" name="Picture 4">
            <a:extLst>
              <a:ext uri="{FF2B5EF4-FFF2-40B4-BE49-F238E27FC236}">
                <a16:creationId xmlns:a16="http://schemas.microsoft.com/office/drawing/2014/main" id="{33C3246D-44FF-42E9-9FDB-BEB57321A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0"/>
          <a:stretch>
            <a:fillRect/>
          </a:stretch>
        </p:blipFill>
        <p:spPr bwMode="auto">
          <a:xfrm>
            <a:off x="5119688" y="928688"/>
            <a:ext cx="2943225" cy="169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9" name="Picture 5">
            <a:extLst>
              <a:ext uri="{FF2B5EF4-FFF2-40B4-BE49-F238E27FC236}">
                <a16:creationId xmlns:a16="http://schemas.microsoft.com/office/drawing/2014/main" id="{76AE7B12-F7D0-47B2-B049-F6752BEEF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412"/>
          <a:stretch>
            <a:fillRect/>
          </a:stretch>
        </p:blipFill>
        <p:spPr bwMode="auto">
          <a:xfrm>
            <a:off x="5119688" y="2724150"/>
            <a:ext cx="2946400" cy="166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90" name="Up Arrow 5">
            <a:extLst>
              <a:ext uri="{FF2B5EF4-FFF2-40B4-BE49-F238E27FC236}">
                <a16:creationId xmlns:a16="http://schemas.microsoft.com/office/drawing/2014/main" id="{F4B57F56-7FAB-41A8-95A2-08C4666BC135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424613" y="3789363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9891" name="Up Arrow 5">
            <a:extLst>
              <a:ext uri="{FF2B5EF4-FFF2-40B4-BE49-F238E27FC236}">
                <a16:creationId xmlns:a16="http://schemas.microsoft.com/office/drawing/2014/main" id="{D99416F5-C774-4F4B-8433-29D6E301F48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508750" y="3360738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9892" name="Up Arrow 5">
            <a:extLst>
              <a:ext uri="{FF2B5EF4-FFF2-40B4-BE49-F238E27FC236}">
                <a16:creationId xmlns:a16="http://schemas.microsoft.com/office/drawing/2014/main" id="{A50BDB70-C71B-4890-89ED-4CC38A2A3E9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179469" y="1689894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79893" name="Up Arrow 5">
            <a:extLst>
              <a:ext uri="{FF2B5EF4-FFF2-40B4-BE49-F238E27FC236}">
                <a16:creationId xmlns:a16="http://schemas.microsoft.com/office/drawing/2014/main" id="{4F2AB3C6-4E00-4C00-8462-FA6B3AB12DFE}"/>
              </a:ext>
            </a:extLst>
          </p:cNvPr>
          <p:cNvSpPr>
            <a:spLocks noChangeArrowheads="1"/>
          </p:cNvSpPr>
          <p:nvPr/>
        </p:nvSpPr>
        <p:spPr bwMode="auto">
          <a:xfrm rot="7758080">
            <a:off x="6163469" y="1248569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79894" name="Picture 6">
            <a:extLst>
              <a:ext uri="{FF2B5EF4-FFF2-40B4-BE49-F238E27FC236}">
                <a16:creationId xmlns:a16="http://schemas.microsoft.com/office/drawing/2014/main" id="{7CF3BBED-7F02-4E74-8050-1BA6160E9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7"/>
          <a:stretch>
            <a:fillRect/>
          </a:stretch>
        </p:blipFill>
        <p:spPr bwMode="auto">
          <a:xfrm>
            <a:off x="5308600" y="4478338"/>
            <a:ext cx="2484438" cy="166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95" name="TextBox 1">
            <a:extLst>
              <a:ext uri="{FF2B5EF4-FFF2-40B4-BE49-F238E27FC236}">
                <a16:creationId xmlns:a16="http://schemas.microsoft.com/office/drawing/2014/main" id="{38CD9DF8-8600-4C4F-8617-528F3C5FA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5. </a:t>
            </a:r>
            <a:r>
              <a:rPr lang="es-ES" altLang="en-US" b="1" dirty="0">
                <a:solidFill>
                  <a:schemeClr val="bg1"/>
                </a:solidFill>
              </a:rPr>
              <a:t>Reemplazo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6F9EDB-EBF4-4E99-AED2-DEA19BB02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217564"/>
              </p:ext>
            </p:extLst>
          </p:nvPr>
        </p:nvGraphicFramePr>
        <p:xfrm>
          <a:off x="230188" y="909638"/>
          <a:ext cx="8591550" cy="53038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40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 Afloje el perno lateral del soporte superior de telescópicas con una llave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allen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6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30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 Afloje los pernos (2 und) del soporte inferior de telescópicas con una llave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allen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6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NOTA 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Sujete el conjunto de las horquillas para evitar que caigan al aflojar los pernos del soporte inferior.</a:t>
                      </a: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40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 Saque las horquillas del vehículo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15.Retire el tubo exterior de la rosca del perno superior de la horquilla, tal como se muestra en la foto.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0912" name="Picture 2">
            <a:extLst>
              <a:ext uri="{FF2B5EF4-FFF2-40B4-BE49-F238E27FC236}">
                <a16:creationId xmlns:a16="http://schemas.microsoft.com/office/drawing/2014/main" id="{5C740103-4002-4BCD-AAA3-A8577168D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r="3685" b="13680"/>
          <a:stretch>
            <a:fillRect/>
          </a:stretch>
        </p:blipFill>
        <p:spPr bwMode="auto">
          <a:xfrm>
            <a:off x="5019675" y="2706688"/>
            <a:ext cx="3070225" cy="169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3" name="Picture 3">
            <a:extLst>
              <a:ext uri="{FF2B5EF4-FFF2-40B4-BE49-F238E27FC236}">
                <a16:creationId xmlns:a16="http://schemas.microsoft.com/office/drawing/2014/main" id="{8E7A469C-79F3-435D-A74F-C449D5328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7" b="9995"/>
          <a:stretch>
            <a:fillRect/>
          </a:stretch>
        </p:blipFill>
        <p:spPr bwMode="auto">
          <a:xfrm>
            <a:off x="5018088" y="936625"/>
            <a:ext cx="3071812" cy="1697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4" name="Up Arrow 5">
            <a:extLst>
              <a:ext uri="{FF2B5EF4-FFF2-40B4-BE49-F238E27FC236}">
                <a16:creationId xmlns:a16="http://schemas.microsoft.com/office/drawing/2014/main" id="{C6B6ED3F-000E-4CD7-B16B-9308CD52B43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688931" y="3444082"/>
            <a:ext cx="195263" cy="254000"/>
          </a:xfrm>
          <a:prstGeom prst="upArrow">
            <a:avLst>
              <a:gd name="adj1" fmla="val 50000"/>
              <a:gd name="adj2" fmla="val 50165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80915" name="Up Arrow 6">
            <a:extLst>
              <a:ext uri="{FF2B5EF4-FFF2-40B4-BE49-F238E27FC236}">
                <a16:creationId xmlns:a16="http://schemas.microsoft.com/office/drawing/2014/main" id="{AEE6170D-5722-4D15-87D8-5EBD0A46CDBC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6363494" y="1327944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80916" name="Up Arrow 7">
            <a:extLst>
              <a:ext uri="{FF2B5EF4-FFF2-40B4-BE49-F238E27FC236}">
                <a16:creationId xmlns:a16="http://schemas.microsoft.com/office/drawing/2014/main" id="{7E08A2C9-6D66-4786-AB2F-98A6F34C148C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6257132" y="3607594"/>
            <a:ext cx="195262" cy="254000"/>
          </a:xfrm>
          <a:prstGeom prst="upArrow">
            <a:avLst>
              <a:gd name="adj1" fmla="val 50000"/>
              <a:gd name="adj2" fmla="val 50166"/>
            </a:avLst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80917" name="Picture 4">
            <a:extLst>
              <a:ext uri="{FF2B5EF4-FFF2-40B4-BE49-F238E27FC236}">
                <a16:creationId xmlns:a16="http://schemas.microsoft.com/office/drawing/2014/main" id="{FA23F88E-4BD3-4F11-B162-C18178461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4500563"/>
            <a:ext cx="1244600" cy="165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8" name="Picture 2">
            <a:extLst>
              <a:ext uri="{FF2B5EF4-FFF2-40B4-BE49-F238E27FC236}">
                <a16:creationId xmlns:a16="http://schemas.microsoft.com/office/drawing/2014/main" id="{C3750080-DD41-45DC-A72B-432DEEE68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4502150"/>
            <a:ext cx="1241425" cy="165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9" name="TextBox 1">
            <a:extLst>
              <a:ext uri="{FF2B5EF4-FFF2-40B4-BE49-F238E27FC236}">
                <a16:creationId xmlns:a16="http://schemas.microsoft.com/office/drawing/2014/main" id="{08407C5B-5213-44C6-B8ED-263E0F95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5. </a:t>
            </a:r>
            <a:r>
              <a:rPr lang="es-ES" altLang="en-US" b="1" dirty="0">
                <a:solidFill>
                  <a:schemeClr val="bg1"/>
                </a:solidFill>
              </a:rPr>
              <a:t>Reemplazo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2F072A-80A6-4058-BFBC-F893F7D56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558962"/>
              </p:ext>
            </p:extLst>
          </p:nvPr>
        </p:nvGraphicFramePr>
        <p:xfrm>
          <a:off x="230188" y="909638"/>
          <a:ext cx="8591550" cy="53038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83026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 Sujete la varilla del pistón con el bloque para sujetar la horquilla (Código: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37 0044 12)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y colóquelo en el tornillo del banco como se muestra.</a:t>
                      </a:r>
                    </a:p>
                    <a:p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Nota: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Cubra el tubo exterior con un trapo de algodón limpio para evitar el contacto metal con metal.</a:t>
                      </a:r>
                    </a:p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Retire el perno superior usando el adaptador para el perno superior (Código: 37 0044 14) sujete la tuerca de seguridad en la varilla del pistón con una llave de 19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405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 Saque el perno superior de la horquilla y la tuerca de seguridad.</a:t>
                      </a: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 Retire el bloque la horquilla del bloque del tornillo de banco.</a:t>
                      </a:r>
                    </a:p>
                    <a:p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19. Saque el amortiguador de goma.</a:t>
                      </a: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05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36" name="Picture 3">
            <a:extLst>
              <a:ext uri="{FF2B5EF4-FFF2-40B4-BE49-F238E27FC236}">
                <a16:creationId xmlns:a16="http://schemas.microsoft.com/office/drawing/2014/main" id="{206D4D70-63B1-403F-B0A0-581B55153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3271" r="3030" b="3030"/>
          <a:stretch>
            <a:fillRect/>
          </a:stretch>
        </p:blipFill>
        <p:spPr bwMode="auto">
          <a:xfrm>
            <a:off x="4327525" y="1008063"/>
            <a:ext cx="2011363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7" name="Picture 5">
            <a:extLst>
              <a:ext uri="{FF2B5EF4-FFF2-40B4-BE49-F238E27FC236}">
                <a16:creationId xmlns:a16="http://schemas.microsoft.com/office/drawing/2014/main" id="{09CD579F-1281-4A5B-8B65-7C95D4E35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4008" r="2908" b="2908"/>
          <a:stretch>
            <a:fillRect/>
          </a:stretch>
        </p:blipFill>
        <p:spPr bwMode="auto">
          <a:xfrm>
            <a:off x="6467475" y="1001713"/>
            <a:ext cx="2012950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D28796-6D3D-47DA-B4EB-3472C60912ED}"/>
              </a:ext>
            </a:extLst>
          </p:cNvPr>
          <p:cNvSpPr txBox="1"/>
          <p:nvPr/>
        </p:nvSpPr>
        <p:spPr>
          <a:xfrm>
            <a:off x="6440488" y="1803400"/>
            <a:ext cx="863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Tuerca de seguridad</a:t>
            </a:r>
          </a:p>
        </p:txBody>
      </p:sp>
      <p:cxnSp>
        <p:nvCxnSpPr>
          <p:cNvPr id="81939" name="Straight Arrow Connector 7">
            <a:extLst>
              <a:ext uri="{FF2B5EF4-FFF2-40B4-BE49-F238E27FC236}">
                <a16:creationId xmlns:a16="http://schemas.microsoft.com/office/drawing/2014/main" id="{FAFA4C09-490A-486E-A06F-996045D99B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10425" y="1941513"/>
            <a:ext cx="263525" cy="3016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1940" name="Picture 8">
            <a:extLst>
              <a:ext uri="{FF2B5EF4-FFF2-40B4-BE49-F238E27FC236}">
                <a16:creationId xmlns:a16="http://schemas.microsoft.com/office/drawing/2014/main" id="{D0E07FCB-B392-43A2-BE48-C614FAE47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3519" r="4726" b="4726"/>
          <a:stretch>
            <a:fillRect/>
          </a:stretch>
        </p:blipFill>
        <p:spPr bwMode="auto">
          <a:xfrm>
            <a:off x="4310063" y="2805113"/>
            <a:ext cx="2009775" cy="151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1" name="Picture 9">
            <a:extLst>
              <a:ext uri="{FF2B5EF4-FFF2-40B4-BE49-F238E27FC236}">
                <a16:creationId xmlns:a16="http://schemas.microsoft.com/office/drawing/2014/main" id="{A553C420-A549-4CBA-9A7B-42323D0A6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2834" r="2908" b="2908"/>
          <a:stretch>
            <a:fillRect/>
          </a:stretch>
        </p:blipFill>
        <p:spPr bwMode="auto">
          <a:xfrm>
            <a:off x="6467475" y="2805113"/>
            <a:ext cx="2012950" cy="151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2" name="Picture 10">
            <a:extLst>
              <a:ext uri="{FF2B5EF4-FFF2-40B4-BE49-F238E27FC236}">
                <a16:creationId xmlns:a16="http://schemas.microsoft.com/office/drawing/2014/main" id="{DDC657D1-208F-4196-8F01-5D2409CDF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t="2907" r="2907" b="2907"/>
          <a:stretch>
            <a:fillRect/>
          </a:stretch>
        </p:blipFill>
        <p:spPr bwMode="auto">
          <a:xfrm>
            <a:off x="4327525" y="4567238"/>
            <a:ext cx="2011363" cy="151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3" name="Picture 11">
            <a:extLst>
              <a:ext uri="{FF2B5EF4-FFF2-40B4-BE49-F238E27FC236}">
                <a16:creationId xmlns:a16="http://schemas.microsoft.com/office/drawing/2014/main" id="{F30C8D87-4A71-4C16-8FD9-162E282C2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3275" r="4279" b="4279"/>
          <a:stretch>
            <a:fillRect/>
          </a:stretch>
        </p:blipFill>
        <p:spPr bwMode="auto">
          <a:xfrm>
            <a:off x="6440488" y="4570413"/>
            <a:ext cx="2008187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4" name="TextBox 1">
            <a:extLst>
              <a:ext uri="{FF2B5EF4-FFF2-40B4-BE49-F238E27FC236}">
                <a16:creationId xmlns:a16="http://schemas.microsoft.com/office/drawing/2014/main" id="{FCB7A001-93A8-4FE9-AC8A-D75F23338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5. </a:t>
            </a:r>
            <a:r>
              <a:rPr lang="es-ES" altLang="en-US" b="1" dirty="0">
                <a:solidFill>
                  <a:schemeClr val="bg1"/>
                </a:solidFill>
              </a:rPr>
              <a:t>Reemplazo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94C535-B6E3-40AC-98B7-D69BEE3CC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41221"/>
              </p:ext>
            </p:extLst>
          </p:nvPr>
        </p:nvGraphicFramePr>
        <p:xfrm>
          <a:off x="230188" y="909638"/>
          <a:ext cx="8591550" cy="52816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 Drene el aceite de la horquilla</a:t>
                      </a: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 Sujete la horquilla como se muestra en la foto y tire del tubo exterior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537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 Retire el guardapolvo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1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2960" name="Picture 3">
            <a:extLst>
              <a:ext uri="{FF2B5EF4-FFF2-40B4-BE49-F238E27FC236}">
                <a16:creationId xmlns:a16="http://schemas.microsoft.com/office/drawing/2014/main" id="{EB8358C0-1C61-41EB-84B0-0856EE7DB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1894" r="4346" b="4346"/>
          <a:stretch>
            <a:fillRect/>
          </a:stretch>
        </p:blipFill>
        <p:spPr bwMode="auto">
          <a:xfrm>
            <a:off x="5483225" y="1000125"/>
            <a:ext cx="2008188" cy="151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1" name="Picture 4">
            <a:extLst>
              <a:ext uri="{FF2B5EF4-FFF2-40B4-BE49-F238E27FC236}">
                <a16:creationId xmlns:a16="http://schemas.microsoft.com/office/drawing/2014/main" id="{926F0ACC-969F-4290-8996-9F3935A72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663" r="1965" b="1967"/>
          <a:stretch>
            <a:fillRect/>
          </a:stretch>
        </p:blipFill>
        <p:spPr bwMode="auto">
          <a:xfrm>
            <a:off x="5027613" y="2794000"/>
            <a:ext cx="1141412" cy="151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2" name="Picture 5">
            <a:extLst>
              <a:ext uri="{FF2B5EF4-FFF2-40B4-BE49-F238E27FC236}">
                <a16:creationId xmlns:a16="http://schemas.microsoft.com/office/drawing/2014/main" id="{FBFD4A15-8C6E-42A7-AAEA-2C09E1E1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4529" r="2345" b="101"/>
          <a:stretch>
            <a:fillRect/>
          </a:stretch>
        </p:blipFill>
        <p:spPr bwMode="auto">
          <a:xfrm>
            <a:off x="6621463" y="2794000"/>
            <a:ext cx="1114425" cy="151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3" name="Picture 6">
            <a:extLst>
              <a:ext uri="{FF2B5EF4-FFF2-40B4-BE49-F238E27FC236}">
                <a16:creationId xmlns:a16="http://schemas.microsoft.com/office/drawing/2014/main" id="{70192533-CAD9-4678-BF74-7C5A03A6F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2440" r="3995" b="3993"/>
          <a:stretch>
            <a:fillRect/>
          </a:stretch>
        </p:blipFill>
        <p:spPr bwMode="auto">
          <a:xfrm>
            <a:off x="5918200" y="4532313"/>
            <a:ext cx="1138238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4" name="TextBox 1">
            <a:extLst>
              <a:ext uri="{FF2B5EF4-FFF2-40B4-BE49-F238E27FC236}">
                <a16:creationId xmlns:a16="http://schemas.microsoft.com/office/drawing/2014/main" id="{4FA9DB55-CED7-4B1C-95E7-48DF4F2B4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5. </a:t>
            </a:r>
            <a:r>
              <a:rPr lang="es-ES" altLang="en-US" b="1" dirty="0">
                <a:solidFill>
                  <a:schemeClr val="bg1"/>
                </a:solidFill>
              </a:rPr>
              <a:t>Reemplazo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051391"/>
              </p:ext>
            </p:extLst>
          </p:nvPr>
        </p:nvGraphicFramePr>
        <p:xfrm>
          <a:off x="230188" y="909638"/>
          <a:ext cx="8591550" cy="57832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1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23. Usando un destornillador plano adecuado, retire el guardapolvo. Retire el seguro del retén de aceite.</a:t>
                      </a:r>
                    </a:p>
                    <a:p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1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Nota: 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Asegúrese de no dañar el tubo exterior mientras usa el destornillador cuando retire el seguro del retén de aceite.</a:t>
                      </a:r>
                    </a:p>
                  </a:txBody>
                  <a:tcPr marL="182877" marR="91439" marT="9141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1611">
                <a:tc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24. Usando la pistola de calor, caliente el tubo exterior para retirar el retén de aceite.</a:t>
                      </a:r>
                    </a:p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Por favor, revise la información sobre la pistola de calor antes de usarla.</a:t>
                      </a:r>
                    </a:p>
                  </a:txBody>
                  <a:tcPr marL="182877" marR="91439" marT="9141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</a:tbl>
          </a:graphicData>
        </a:graphic>
      </p:graphicFrame>
      <p:pic>
        <p:nvPicPr>
          <p:cNvPr id="83981" name="Picture 2">
            <a:extLst>
              <a:ext uri="{FF2B5EF4-FFF2-40B4-BE49-F238E27FC236}">
                <a16:creationId xmlns:a16="http://schemas.microsoft.com/office/drawing/2014/main" id="{63BB59FD-BAC2-445C-BD73-F80D15C7B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32899" b="13115"/>
          <a:stretch>
            <a:fillRect/>
          </a:stretch>
        </p:blipFill>
        <p:spPr bwMode="auto">
          <a:xfrm>
            <a:off x="4419600" y="1079500"/>
            <a:ext cx="2452688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2" name="Picture 3">
            <a:extLst>
              <a:ext uri="{FF2B5EF4-FFF2-40B4-BE49-F238E27FC236}">
                <a16:creationId xmlns:a16="http://schemas.microsoft.com/office/drawing/2014/main" id="{C94F0650-3EC5-4A2B-AEF3-9795C6459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4216" r="2885" b="2885"/>
          <a:stretch>
            <a:fillRect/>
          </a:stretch>
        </p:blipFill>
        <p:spPr bwMode="auto">
          <a:xfrm>
            <a:off x="7140575" y="1079500"/>
            <a:ext cx="13462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3" name="Picture 4">
            <a:extLst>
              <a:ext uri="{FF2B5EF4-FFF2-40B4-BE49-F238E27FC236}">
                <a16:creationId xmlns:a16="http://schemas.microsoft.com/office/drawing/2014/main" id="{27823631-1DDC-4CEB-A3EF-EE40C07CE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36221" r="5983" b="8656"/>
          <a:stretch>
            <a:fillRect/>
          </a:stretch>
        </p:blipFill>
        <p:spPr bwMode="auto">
          <a:xfrm>
            <a:off x="5483225" y="2995613"/>
            <a:ext cx="2249488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4" name="Picture 5">
            <a:extLst>
              <a:ext uri="{FF2B5EF4-FFF2-40B4-BE49-F238E27FC236}">
                <a16:creationId xmlns:a16="http://schemas.microsoft.com/office/drawing/2014/main" id="{DE0073D0-FCB0-45D4-8B61-E9E1F9407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45529" b="2"/>
          <a:stretch>
            <a:fillRect/>
          </a:stretch>
        </p:blipFill>
        <p:spPr bwMode="auto">
          <a:xfrm>
            <a:off x="5603875" y="5018088"/>
            <a:ext cx="2006600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85" name="TextBox 1">
            <a:extLst>
              <a:ext uri="{FF2B5EF4-FFF2-40B4-BE49-F238E27FC236}">
                <a16:creationId xmlns:a16="http://schemas.microsoft.com/office/drawing/2014/main" id="{32D79565-0FD1-47A7-AA07-8674A1FDB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5. </a:t>
            </a:r>
            <a:r>
              <a:rPr lang="es-ES" altLang="en-US" b="1" dirty="0">
                <a:solidFill>
                  <a:schemeClr val="bg1"/>
                </a:solidFill>
              </a:rPr>
              <a:t>Reemplazo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33972"/>
              </p:ext>
            </p:extLst>
          </p:nvPr>
        </p:nvGraphicFramePr>
        <p:xfrm>
          <a:off x="230188" y="841375"/>
          <a:ext cx="8591550" cy="56161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0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Información sobre la pistola de calor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(Código: 37004413):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– Boquilla de salida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 – Botón de selección del modo de calor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 – Cable con conector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 – Modo de calentamiento lento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 – Modo de calentamiento rápido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 – Modo de calentamiento apagado</a:t>
                      </a: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962">
                <a:tc gridSpan="2">
                  <a:txBody>
                    <a:bodyPr/>
                    <a:lstStyle/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Precauciones a tomar en cuenta: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Mantenga siempre la boquilla lejos del conector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Siempre verifique que el botón del modo de calor esté apagado y desconecte del suministro eléctrico cuando no la necesite.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Siempre almacénela en un lugar seco y seguro.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Manténgase siempre alerta durante el uso de la pistola.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toque la boquilla de salida bajo ninguna condición mientras esté en uso o inmediatamente después de su uso.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dirija el aire caliente hacia las personas u objetos inflamables.</a:t>
                      </a: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</a:tbl>
          </a:graphicData>
        </a:graphic>
      </p:graphicFrame>
      <p:pic>
        <p:nvPicPr>
          <p:cNvPr id="85005" name="Picture 6">
            <a:extLst>
              <a:ext uri="{FF2B5EF4-FFF2-40B4-BE49-F238E27FC236}">
                <a16:creationId xmlns:a16="http://schemas.microsoft.com/office/drawing/2014/main" id="{D7CAC56A-F702-44E1-8AB8-E8ECF0792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b="2795"/>
          <a:stretch>
            <a:fillRect/>
          </a:stretch>
        </p:blipFill>
        <p:spPr bwMode="auto">
          <a:xfrm>
            <a:off x="6729413" y="923925"/>
            <a:ext cx="2025650" cy="147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6" name="Picture 7">
            <a:extLst>
              <a:ext uri="{FF2B5EF4-FFF2-40B4-BE49-F238E27FC236}">
                <a16:creationId xmlns:a16="http://schemas.microsoft.com/office/drawing/2014/main" id="{CA7B5744-2B74-4AA8-83A9-43C587C4E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2928" r="4890" b="4890"/>
          <a:stretch>
            <a:fillRect/>
          </a:stretch>
        </p:blipFill>
        <p:spPr bwMode="auto">
          <a:xfrm>
            <a:off x="4268788" y="1718472"/>
            <a:ext cx="2149475" cy="827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7" name="Picture 8">
            <a:extLst>
              <a:ext uri="{FF2B5EF4-FFF2-40B4-BE49-F238E27FC236}">
                <a16:creationId xmlns:a16="http://schemas.microsoft.com/office/drawing/2014/main" id="{2A528840-3D16-404F-AD3A-BD69D3A1F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3925" r="5704" b="5705"/>
          <a:stretch>
            <a:fillRect/>
          </a:stretch>
        </p:blipFill>
        <p:spPr bwMode="auto">
          <a:xfrm>
            <a:off x="4273550" y="2651922"/>
            <a:ext cx="2192338" cy="82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8" name="Picture 9">
            <a:extLst>
              <a:ext uri="{FF2B5EF4-FFF2-40B4-BE49-F238E27FC236}">
                <a16:creationId xmlns:a16="http://schemas.microsoft.com/office/drawing/2014/main" id="{DFD97455-E107-4109-AF5D-4A411EF2F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3601" r="6560" b="6558"/>
          <a:stretch>
            <a:fillRect/>
          </a:stretch>
        </p:blipFill>
        <p:spPr bwMode="auto">
          <a:xfrm>
            <a:off x="4289425" y="3586960"/>
            <a:ext cx="2176463" cy="82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009" name="Straight Arrow Connector 11">
            <a:extLst>
              <a:ext uri="{FF2B5EF4-FFF2-40B4-BE49-F238E27FC236}">
                <a16:creationId xmlns:a16="http://schemas.microsoft.com/office/drawing/2014/main" id="{1ED70B91-E777-41F7-AE4F-4B5312566E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21463" y="1044575"/>
            <a:ext cx="985837" cy="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10" name="Oval 13">
            <a:extLst>
              <a:ext uri="{FF2B5EF4-FFF2-40B4-BE49-F238E27FC236}">
                <a16:creationId xmlns:a16="http://schemas.microsoft.com/office/drawing/2014/main" id="{7A8C6561-CCF4-4B69-A676-7660BD987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0" y="923925"/>
            <a:ext cx="303213" cy="3048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IN" altLang="en-US" sz="1400" b="1"/>
              <a:t>A</a:t>
            </a:r>
          </a:p>
        </p:txBody>
      </p:sp>
      <p:cxnSp>
        <p:nvCxnSpPr>
          <p:cNvPr id="85011" name="Straight Arrow Connector 15">
            <a:extLst>
              <a:ext uri="{FF2B5EF4-FFF2-40B4-BE49-F238E27FC236}">
                <a16:creationId xmlns:a16="http://schemas.microsoft.com/office/drawing/2014/main" id="{3E3AE0FA-8CCC-4620-B470-CF2F51F8949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21463" y="1455738"/>
            <a:ext cx="1441450" cy="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12" name="Oval 17">
            <a:extLst>
              <a:ext uri="{FF2B5EF4-FFF2-40B4-BE49-F238E27FC236}">
                <a16:creationId xmlns:a16="http://schemas.microsoft.com/office/drawing/2014/main" id="{DA3E9F19-E76F-4067-805D-5D9318A30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0" y="1303338"/>
            <a:ext cx="303213" cy="3048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IN" altLang="en-US" sz="1400" b="1"/>
              <a:t>B</a:t>
            </a:r>
          </a:p>
        </p:txBody>
      </p:sp>
      <p:cxnSp>
        <p:nvCxnSpPr>
          <p:cNvPr id="85013" name="Straight Arrow Connector 18">
            <a:extLst>
              <a:ext uri="{FF2B5EF4-FFF2-40B4-BE49-F238E27FC236}">
                <a16:creationId xmlns:a16="http://schemas.microsoft.com/office/drawing/2014/main" id="{39269F33-87D9-48EA-A87D-36B22A6D85E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21513" y="2062163"/>
            <a:ext cx="1441450" cy="0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14" name="Oval 19">
            <a:extLst>
              <a:ext uri="{FF2B5EF4-FFF2-40B4-BE49-F238E27FC236}">
                <a16:creationId xmlns:a16="http://schemas.microsoft.com/office/drawing/2014/main" id="{7A96F8E8-F49D-441D-9C6C-2772D453B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100" y="1911350"/>
            <a:ext cx="303213" cy="30321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IN" altLang="en-US" sz="1400" b="1"/>
              <a:t>C</a:t>
            </a:r>
          </a:p>
        </p:txBody>
      </p:sp>
      <p:cxnSp>
        <p:nvCxnSpPr>
          <p:cNvPr id="85015" name="Straight Arrow Connector 20">
            <a:extLst>
              <a:ext uri="{FF2B5EF4-FFF2-40B4-BE49-F238E27FC236}">
                <a16:creationId xmlns:a16="http://schemas.microsoft.com/office/drawing/2014/main" id="{3FD72066-7EF1-454E-9270-FF2E49F61B6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80013" y="2040735"/>
            <a:ext cx="985837" cy="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16" name="Oval 21">
            <a:extLst>
              <a:ext uri="{FF2B5EF4-FFF2-40B4-BE49-F238E27FC236}">
                <a16:creationId xmlns:a16="http://schemas.microsoft.com/office/drawing/2014/main" id="{B112F251-750C-44B2-A0EB-DB2519367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925" y="1897860"/>
            <a:ext cx="303213" cy="3032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IN" altLang="en-US" sz="1400" b="1"/>
              <a:t>D</a:t>
            </a:r>
          </a:p>
        </p:txBody>
      </p:sp>
      <p:cxnSp>
        <p:nvCxnSpPr>
          <p:cNvPr id="85017" name="Straight Arrow Connector 23">
            <a:extLst>
              <a:ext uri="{FF2B5EF4-FFF2-40B4-BE49-F238E27FC236}">
                <a16:creationId xmlns:a16="http://schemas.microsoft.com/office/drawing/2014/main" id="{C924C705-27AB-4283-B5E8-5AB69BDE5E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65750" y="2924972"/>
            <a:ext cx="987425" cy="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18" name="Oval 24">
            <a:extLst>
              <a:ext uri="{FF2B5EF4-FFF2-40B4-BE49-F238E27FC236}">
                <a16:creationId xmlns:a16="http://schemas.microsoft.com/office/drawing/2014/main" id="{A6862385-A833-4FFD-AC83-C8A4ED000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0" y="2783685"/>
            <a:ext cx="303213" cy="3032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IN" altLang="en-US" sz="1400" b="1"/>
              <a:t>E</a:t>
            </a:r>
          </a:p>
        </p:txBody>
      </p:sp>
      <p:cxnSp>
        <p:nvCxnSpPr>
          <p:cNvPr id="85019" name="Straight Arrow Connector 25">
            <a:extLst>
              <a:ext uri="{FF2B5EF4-FFF2-40B4-BE49-F238E27FC236}">
                <a16:creationId xmlns:a16="http://schemas.microsoft.com/office/drawing/2014/main" id="{A3888D51-AC26-485A-BBF9-A4044117A87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795838" y="3839372"/>
            <a:ext cx="985837" cy="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20" name="Oval 26">
            <a:extLst>
              <a:ext uri="{FF2B5EF4-FFF2-40B4-BE49-F238E27FC236}">
                <a16:creationId xmlns:a16="http://schemas.microsoft.com/office/drawing/2014/main" id="{60B6FBE3-7E75-4D08-AC6E-3A2EAB7D9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3696497"/>
            <a:ext cx="303212" cy="30321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IN" altLang="en-US" sz="1400" b="1"/>
              <a:t>F</a:t>
            </a:r>
          </a:p>
        </p:txBody>
      </p:sp>
      <p:sp>
        <p:nvSpPr>
          <p:cNvPr id="85021" name="TextBox 1">
            <a:extLst>
              <a:ext uri="{FF2B5EF4-FFF2-40B4-BE49-F238E27FC236}">
                <a16:creationId xmlns:a16="http://schemas.microsoft.com/office/drawing/2014/main" id="{23D84784-5C74-490E-A5FF-24DE581F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5. </a:t>
            </a:r>
            <a:r>
              <a:rPr lang="es-ES" altLang="en-US" b="1" dirty="0">
                <a:solidFill>
                  <a:schemeClr val="bg1"/>
                </a:solidFill>
              </a:rPr>
              <a:t>Reemplazo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245957"/>
              </p:ext>
            </p:extLst>
          </p:nvPr>
        </p:nvGraphicFramePr>
        <p:xfrm>
          <a:off x="230188" y="841375"/>
          <a:ext cx="8591550" cy="39544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4603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Conecte la pistola de calor a una fuente de 230V CA monofásica.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Coloque el modo de calor en calentamiento rápido y sujete la pistola a una distancia de 40 mm del tubo exterior como se muestra en la foto.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Apague la pistola de calor y guárdela en un lugar seguro.</a:t>
                      </a:r>
                    </a:p>
                  </a:txBody>
                  <a:tcPr marL="182877" marR="91439" marT="91421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1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842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Golpee ligeramente el tubo exterior para retirar el retén y el espaciador.</a:t>
                      </a:r>
                    </a:p>
                    <a:p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Coloque un trozo de tela y golpee suavemente el tubo para retirar los retenes de aceite.</a:t>
                      </a:r>
                    </a:p>
                    <a:p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Precaución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 tubo exterior estará caliente. Por favor, tenga el debido cuidado.</a:t>
                      </a:r>
                    </a:p>
                  </a:txBody>
                  <a:tcPr marL="182877" marR="91439" marT="91421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1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</a:tbl>
          </a:graphicData>
        </a:graphic>
      </p:graphicFrame>
      <p:pic>
        <p:nvPicPr>
          <p:cNvPr id="86029" name="Picture 2">
            <a:extLst>
              <a:ext uri="{FF2B5EF4-FFF2-40B4-BE49-F238E27FC236}">
                <a16:creationId xmlns:a16="http://schemas.microsoft.com/office/drawing/2014/main" id="{97E134FE-0F38-4F63-8C92-EE154DA1C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915988"/>
            <a:ext cx="26289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0" name="Picture 3">
            <a:extLst>
              <a:ext uri="{FF2B5EF4-FFF2-40B4-BE49-F238E27FC236}">
                <a16:creationId xmlns:a16="http://schemas.microsoft.com/office/drawing/2014/main" id="{2DA8054F-9752-40FF-A593-FEDFC5D27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2907" r="6293" b="12326"/>
          <a:stretch>
            <a:fillRect/>
          </a:stretch>
        </p:blipFill>
        <p:spPr bwMode="auto">
          <a:xfrm>
            <a:off x="5884863" y="2870200"/>
            <a:ext cx="1401762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31" name="TextBox 1">
            <a:extLst>
              <a:ext uri="{FF2B5EF4-FFF2-40B4-BE49-F238E27FC236}">
                <a16:creationId xmlns:a16="http://schemas.microsoft.com/office/drawing/2014/main" id="{F9B7EB49-C140-43F2-AA44-C16C77CBD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5. </a:t>
            </a:r>
            <a:r>
              <a:rPr lang="es-ES" altLang="en-US" b="1" dirty="0">
                <a:solidFill>
                  <a:schemeClr val="bg1"/>
                </a:solidFill>
              </a:rPr>
              <a:t>Reemplazo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F867E5-1922-4F7F-AE6C-BC12ACD7D5B2}"/>
              </a:ext>
            </a:extLst>
          </p:cNvPr>
          <p:cNvSpPr txBox="1"/>
          <p:nvPr/>
        </p:nvSpPr>
        <p:spPr>
          <a:xfrm>
            <a:off x="6848850" y="1986995"/>
            <a:ext cx="974350" cy="692497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s-ES" sz="900" dirty="0">
                <a:latin typeface="Helvetica Condensed" panose="020B0606020202030204" pitchFamily="34" charset="0"/>
              </a:rPr>
              <a:t>Asegúrese que no haya aceite en el tubo exterior de las horquillas mientras se calienta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454241"/>
              </p:ext>
            </p:extLst>
          </p:nvPr>
        </p:nvGraphicFramePr>
        <p:xfrm>
          <a:off x="230188" y="841375"/>
          <a:ext cx="8591550" cy="57753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46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Limpie el tubo exterior con diésel o kerosene antes de colocar el nuevo retén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 la herramienta especial para instalar el retén de aceite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(Código: 37 0042 89).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Herramienta especial ensamblada.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Herramienta especial desmontada</a:t>
                      </a: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846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Coloque la herramienta especial en el tubo interior.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Identificación: El lado que se utilizará para montar el retén de aceite está marcado en la herramienta.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No use la herramienta especial si está marcada en su superficie interior (en contacto con el tubo interior), o el lado del retén de aceite.</a:t>
                      </a: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  <a:tr h="1820787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Montaje del retén de aceite en el tubo interior: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Inserte el tapón de polvo en el tubo interior seguido del guardapolvo.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Inserte el seguro.</a:t>
                      </a: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110311"/>
                  </a:ext>
                </a:extLst>
              </a:tr>
            </a:tbl>
          </a:graphicData>
        </a:graphic>
      </p:graphicFrame>
      <p:sp>
        <p:nvSpPr>
          <p:cNvPr id="87056" name="TextBox 1">
            <a:extLst>
              <a:ext uri="{FF2B5EF4-FFF2-40B4-BE49-F238E27FC236}">
                <a16:creationId xmlns:a16="http://schemas.microsoft.com/office/drawing/2014/main" id="{CF25A6A3-24A3-42A6-A89C-F94E41F83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6. </a:t>
            </a:r>
            <a:r>
              <a:rPr lang="es-ES" altLang="en-US" b="1" dirty="0">
                <a:solidFill>
                  <a:schemeClr val="bg1"/>
                </a:solidFill>
              </a:rPr>
              <a:t>Instalación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87057" name="Picture 4">
            <a:extLst>
              <a:ext uri="{FF2B5EF4-FFF2-40B4-BE49-F238E27FC236}">
                <a16:creationId xmlns:a16="http://schemas.microsoft.com/office/drawing/2014/main" id="{ED08047D-C948-4F89-95E6-DC0D5D698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1068388"/>
            <a:ext cx="2041525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8" name="Picture 5">
            <a:extLst>
              <a:ext uri="{FF2B5EF4-FFF2-40B4-BE49-F238E27FC236}">
                <a16:creationId xmlns:a16="http://schemas.microsoft.com/office/drawing/2014/main" id="{A19FA10C-E1A5-412D-B4AB-3761B1BF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1079500"/>
            <a:ext cx="2125663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9" name="Picture 6">
            <a:extLst>
              <a:ext uri="{FF2B5EF4-FFF2-40B4-BE49-F238E27FC236}">
                <a16:creationId xmlns:a16="http://schemas.microsoft.com/office/drawing/2014/main" id="{716EBD34-FA0F-45F7-819E-D73DB7C67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2860675"/>
            <a:ext cx="1419225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0" name="Picture 7">
            <a:extLst>
              <a:ext uri="{FF2B5EF4-FFF2-40B4-BE49-F238E27FC236}">
                <a16:creationId xmlns:a16="http://schemas.microsoft.com/office/drawing/2014/main" id="{FF32162F-4E99-466B-91C9-F25F97D04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2987675"/>
            <a:ext cx="2273300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1" name="Picture 8">
            <a:extLst>
              <a:ext uri="{FF2B5EF4-FFF2-40B4-BE49-F238E27FC236}">
                <a16:creationId xmlns:a16="http://schemas.microsoft.com/office/drawing/2014/main" id="{619AD2C3-7F6A-41BE-BBAA-5FFF9611B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4962525"/>
            <a:ext cx="2035175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2" name="Picture 9">
            <a:extLst>
              <a:ext uri="{FF2B5EF4-FFF2-40B4-BE49-F238E27FC236}">
                <a16:creationId xmlns:a16="http://schemas.microsoft.com/office/drawing/2014/main" id="{01D01821-FF13-4919-A2DA-759C5DA104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4962525"/>
            <a:ext cx="2009775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736E812-C249-4597-AF6D-A30140BC6F1E}"/>
              </a:ext>
            </a:extLst>
          </p:cNvPr>
          <p:cNvSpPr txBox="1"/>
          <p:nvPr/>
        </p:nvSpPr>
        <p:spPr>
          <a:xfrm>
            <a:off x="7804635" y="1291599"/>
            <a:ext cx="801203" cy="1077218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Helvetica Condensed" panose="020B0606020202030204" pitchFamily="34" charset="0"/>
              </a:rPr>
              <a:t>Superficie interior en contacto con el tubo interior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854A0AC-1CC8-4757-BE35-C89E484D4B1E}"/>
              </a:ext>
            </a:extLst>
          </p:cNvPr>
          <p:cNvSpPr txBox="1"/>
          <p:nvPr/>
        </p:nvSpPr>
        <p:spPr>
          <a:xfrm>
            <a:off x="6427417" y="2987675"/>
            <a:ext cx="2125663" cy="215444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400" dirty="0">
                <a:latin typeface="Helvetica Condensed" panose="020B0606020202030204" pitchFamily="34" charset="0"/>
              </a:rPr>
              <a:t>Lado del retén de aceite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674681"/>
              </p:ext>
            </p:extLst>
          </p:nvPr>
        </p:nvGraphicFramePr>
        <p:xfrm>
          <a:off x="230188" y="841375"/>
          <a:ext cx="8591550" cy="57753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28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 Inserte el retén de aceite.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 Inserte la arandela.</a:t>
                      </a: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846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9.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Inserte el tubo exterior.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Voltee la horquilla.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  <a:tr h="201404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Una por una coloque las siguientes piezas: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 Arandela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 Retén de aceite</a:t>
                      </a: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110311"/>
                  </a:ext>
                </a:extLst>
              </a:tr>
            </a:tbl>
          </a:graphicData>
        </a:graphic>
      </p:graphicFrame>
      <p:pic>
        <p:nvPicPr>
          <p:cNvPr id="88080" name="Picture 2">
            <a:extLst>
              <a:ext uri="{FF2B5EF4-FFF2-40B4-BE49-F238E27FC236}">
                <a16:creationId xmlns:a16="http://schemas.microsoft.com/office/drawing/2014/main" id="{A2562CBB-24DA-4D21-B702-20E312380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1000125"/>
            <a:ext cx="2019300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1" name="Picture 3">
            <a:extLst>
              <a:ext uri="{FF2B5EF4-FFF2-40B4-BE49-F238E27FC236}">
                <a16:creationId xmlns:a16="http://schemas.microsoft.com/office/drawing/2014/main" id="{2959CF61-AD2C-4FA0-BFB3-AB4E29FB3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1000125"/>
            <a:ext cx="2032000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082" name="Group 16">
            <a:extLst>
              <a:ext uri="{FF2B5EF4-FFF2-40B4-BE49-F238E27FC236}">
                <a16:creationId xmlns:a16="http://schemas.microsoft.com/office/drawing/2014/main" id="{9D3DF238-628A-434A-A7D3-A7D094BDA8E7}"/>
              </a:ext>
            </a:extLst>
          </p:cNvPr>
          <p:cNvGrpSpPr>
            <a:grpSpLocks/>
          </p:cNvGrpSpPr>
          <p:nvPr/>
        </p:nvGrpSpPr>
        <p:grpSpPr bwMode="auto">
          <a:xfrm>
            <a:off x="5168900" y="2690813"/>
            <a:ext cx="1271588" cy="1800225"/>
            <a:chOff x="5084473" y="2902701"/>
            <a:chExt cx="1271937" cy="1800000"/>
          </a:xfrm>
        </p:grpSpPr>
        <p:pic>
          <p:nvPicPr>
            <p:cNvPr id="88087" name="Picture 10">
              <a:extLst>
                <a:ext uri="{FF2B5EF4-FFF2-40B4-BE49-F238E27FC236}">
                  <a16:creationId xmlns:a16="http://schemas.microsoft.com/office/drawing/2014/main" id="{CAE55459-A3A5-4230-BC46-4D11AB5E5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3" t="2913" r="3732" b="3732"/>
            <a:stretch>
              <a:fillRect/>
            </a:stretch>
          </p:blipFill>
          <p:spPr bwMode="auto">
            <a:xfrm>
              <a:off x="5084473" y="2902701"/>
              <a:ext cx="1271937" cy="180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088" name="Oval 12">
              <a:extLst>
                <a:ext uri="{FF2B5EF4-FFF2-40B4-BE49-F238E27FC236}">
                  <a16:creationId xmlns:a16="http://schemas.microsoft.com/office/drawing/2014/main" id="{F2DE0ED1-8EAA-48CB-B805-35EB2D0A1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900" y="2935211"/>
              <a:ext cx="220173" cy="22768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IN" altLang="en-US" sz="1400"/>
                <a:t>9</a:t>
              </a:r>
            </a:p>
          </p:txBody>
        </p:sp>
      </p:grpSp>
      <p:pic>
        <p:nvPicPr>
          <p:cNvPr id="88083" name="Picture 15">
            <a:extLst>
              <a:ext uri="{FF2B5EF4-FFF2-40B4-BE49-F238E27FC236}">
                <a16:creationId xmlns:a16="http://schemas.microsoft.com/office/drawing/2014/main" id="{7E698268-A177-4350-A957-678C08DA2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2690813"/>
            <a:ext cx="1893887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4" name="Picture 17">
            <a:extLst>
              <a:ext uri="{FF2B5EF4-FFF2-40B4-BE49-F238E27FC236}">
                <a16:creationId xmlns:a16="http://schemas.microsoft.com/office/drawing/2014/main" id="{96911E2B-FBA3-4518-8FB9-C34D18ADA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24400"/>
            <a:ext cx="145732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85" name="Picture 18">
            <a:extLst>
              <a:ext uri="{FF2B5EF4-FFF2-40B4-BE49-F238E27FC236}">
                <a16:creationId xmlns:a16="http://schemas.microsoft.com/office/drawing/2014/main" id="{AE2EB97D-355D-4C8F-82A4-F332A106A9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4724400"/>
            <a:ext cx="160972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86" name="TextBox 1">
            <a:extLst>
              <a:ext uri="{FF2B5EF4-FFF2-40B4-BE49-F238E27FC236}">
                <a16:creationId xmlns:a16="http://schemas.microsoft.com/office/drawing/2014/main" id="{59D874A1-BD2E-4F60-931C-D7D945F55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6. </a:t>
            </a:r>
            <a:r>
              <a:rPr lang="es-ES" altLang="en-US" b="1" dirty="0">
                <a:solidFill>
                  <a:schemeClr val="bg1"/>
                </a:solidFill>
              </a:rPr>
              <a:t>Instalación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3">
            <a:extLst>
              <a:ext uri="{FF2B5EF4-FFF2-40B4-BE49-F238E27FC236}">
                <a16:creationId xmlns:a16="http://schemas.microsoft.com/office/drawing/2014/main" id="{5A196EDA-4463-449D-83E0-EA86E2457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688"/>
            <a:ext cx="51530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b="1">
                <a:solidFill>
                  <a:schemeClr val="bg1"/>
                </a:solidFill>
              </a:rPr>
              <a:t>Características Destacadas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2CA58D-19EF-4D15-A6A8-D7EC7CA3FA22}"/>
              </a:ext>
            </a:extLst>
          </p:cNvPr>
          <p:cNvSpPr/>
          <p:nvPr/>
        </p:nvSpPr>
        <p:spPr>
          <a:xfrm>
            <a:off x="4330700" y="1500188"/>
            <a:ext cx="4514850" cy="22775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>
                <a:latin typeface="Candara" panose="020E0502030303020204" pitchFamily="34" charset="0"/>
              </a:rPr>
              <a:t>Características: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Pantalla LCD invertida, dividida.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Indicador de batería baja.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Indicador de baja presión de aceite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Indicación digital de la velocidad.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Limitador de sobre revoluciones del motor.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Tacómetro para controlar la velocidad del motor.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Batería VRLA (sellada) libre de mantenimiento.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Consumo de combustible dinámico.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ndara" panose="020E0502030303020204" pitchFamily="34" charset="0"/>
              </a:rPr>
              <a:t>Indicador de marcha	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A0BC6E-3BBE-4C35-ACA4-A846CB004F62}"/>
              </a:ext>
            </a:extLst>
          </p:cNvPr>
          <p:cNvSpPr/>
          <p:nvPr/>
        </p:nvSpPr>
        <p:spPr>
          <a:xfrm>
            <a:off x="4170363" y="1303338"/>
            <a:ext cx="4675187" cy="4986337"/>
          </a:xfrm>
          <a:prstGeom prst="roundRect">
            <a:avLst/>
          </a:prstGeom>
          <a:noFill/>
          <a:ln>
            <a:solidFill>
              <a:srgbClr val="1A4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F4E49-724B-43BC-BF4F-896DA6BA3D78}"/>
              </a:ext>
            </a:extLst>
          </p:cNvPr>
          <p:cNvSpPr txBox="1"/>
          <p:nvPr/>
        </p:nvSpPr>
        <p:spPr>
          <a:xfrm>
            <a:off x="4344988" y="3795713"/>
            <a:ext cx="4500562" cy="215443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latin typeface="Candara" panose="020E0502030303020204" pitchFamily="34" charset="0"/>
              </a:rPr>
              <a:t>Beneficios: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latin typeface="Candara" panose="020E0502030303020204" pitchFamily="34" charset="0"/>
              </a:rPr>
              <a:t>Información lista para el conductor, disponible en un vistazo.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latin typeface="Candara" panose="020E0502030303020204" pitchFamily="34" charset="0"/>
              </a:rPr>
              <a:t>La inteligente separación de la información, entre el tanque y el velocímetro, evita abarrotar de información la consola.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latin typeface="Candara" panose="020E0502030303020204" pitchFamily="34" charset="0"/>
              </a:rPr>
              <a:t>Indicaciones al conductor para tomar acciones correctivas.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latin typeface="Candara" panose="020E0502030303020204" pitchFamily="34" charset="0"/>
              </a:rPr>
              <a:t>Fácil de manejar sin ningún fastidio al conducir, operar o mantener el vehículo.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latin typeface="Candara" panose="020E0502030303020204" pitchFamily="34" charset="0"/>
              </a:rPr>
              <a:t>Diseñado para presentar información relevante al conductor, basada en las condiciones de conducción.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latin typeface="Candara" panose="020E0502030303020204" pitchFamily="34" charset="0"/>
              </a:rPr>
              <a:t>La pantalla de tipo invertido otorga una claridad superior en el día y en la noche.</a:t>
            </a:r>
          </a:p>
        </p:txBody>
      </p:sp>
      <p:sp>
        <p:nvSpPr>
          <p:cNvPr id="13318" name="TextBox 2">
            <a:extLst>
              <a:ext uri="{FF2B5EF4-FFF2-40B4-BE49-F238E27FC236}">
                <a16:creationId xmlns:a16="http://schemas.microsoft.com/office/drawing/2014/main" id="{3D268B9C-51A6-4F92-B4D4-3A2F4A656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784225"/>
            <a:ext cx="1168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en-US" sz="1400" b="1" dirty="0"/>
              <a:t>Comodidad</a:t>
            </a:r>
          </a:p>
        </p:txBody>
      </p:sp>
      <p:pic>
        <p:nvPicPr>
          <p:cNvPr id="13319" name="Picture 1">
            <a:extLst>
              <a:ext uri="{FF2B5EF4-FFF2-40B4-BE49-F238E27FC236}">
                <a16:creationId xmlns:a16="http://schemas.microsoft.com/office/drawing/2014/main" id="{68D6B3DF-9885-43CD-9777-2BF9BB3B5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t="12071" r="9467" b="33609"/>
          <a:stretch>
            <a:fillRect/>
          </a:stretch>
        </p:blipFill>
        <p:spPr bwMode="auto">
          <a:xfrm>
            <a:off x="265113" y="1816100"/>
            <a:ext cx="3698875" cy="1800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3">
            <a:extLst>
              <a:ext uri="{FF2B5EF4-FFF2-40B4-BE49-F238E27FC236}">
                <a16:creationId xmlns:a16="http://schemas.microsoft.com/office/drawing/2014/main" id="{6A178B6D-BC78-4BA7-933B-9291CF95E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865563"/>
            <a:ext cx="3717925" cy="151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54" descr="Image result for back button img">
            <a:hlinkClick r:id="rId5" action="ppaction://hlinkpres?slideindex=2&amp;slidetitle=PowerPoint Presentation"/>
            <a:extLst>
              <a:ext uri="{FF2B5EF4-FFF2-40B4-BE49-F238E27FC236}">
                <a16:creationId xmlns:a16="http://schemas.microsoft.com/office/drawing/2014/main" id="{DFC93F14-CB89-4765-8907-6D2B73520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6464300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192412"/>
              </p:ext>
            </p:extLst>
          </p:nvPr>
        </p:nvGraphicFramePr>
        <p:xfrm>
          <a:off x="230188" y="841375"/>
          <a:ext cx="8591550" cy="59277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07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Monte la herramienta especial en el tubo interior y déjelo listo para levantar el retén de aceite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Instale el retén de aceite firmemente. Confirme la correcta instalación del sello y luego retire la herramienta especial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82877" marR="91439" marT="91432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32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867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15.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Instale el seguro del retén usando un destornillador plano de tamaño adecuado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Asegúrese de escuchar un clic al momento en que el seguro encaja en su ranura.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Asegúrese que el seguro del retén de aceite gire con libertad en la ranura usando el destornillador.</a:t>
                      </a:r>
                    </a:p>
                  </a:txBody>
                  <a:tcPr marL="182877" marR="91439" marT="91432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32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  <a:tr h="193834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 Instale el guardapolvo y el tapón de polvo.</a:t>
                      </a:r>
                    </a:p>
                  </a:txBody>
                  <a:tcPr marL="182877" marR="91439" marT="91432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32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110311"/>
                  </a:ext>
                </a:extLst>
              </a:tr>
            </a:tbl>
          </a:graphicData>
        </a:graphic>
      </p:graphicFrame>
      <p:pic>
        <p:nvPicPr>
          <p:cNvPr id="89104" name="Picture 4">
            <a:extLst>
              <a:ext uri="{FF2B5EF4-FFF2-40B4-BE49-F238E27FC236}">
                <a16:creationId xmlns:a16="http://schemas.microsoft.com/office/drawing/2014/main" id="{42BBBFB3-C4BE-4A92-ABFA-56B1DCB82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941388"/>
            <a:ext cx="1443037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5" name="Picture 5">
            <a:extLst>
              <a:ext uri="{FF2B5EF4-FFF2-40B4-BE49-F238E27FC236}">
                <a16:creationId xmlns:a16="http://schemas.microsoft.com/office/drawing/2014/main" id="{7E3EC1FC-8177-4C2F-8990-34E277F78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941388"/>
            <a:ext cx="133667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6" name="Picture 6">
            <a:extLst>
              <a:ext uri="{FF2B5EF4-FFF2-40B4-BE49-F238E27FC236}">
                <a16:creationId xmlns:a16="http://schemas.microsoft.com/office/drawing/2014/main" id="{B53E757F-3D1A-4EB2-ADAF-80517D57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2905125"/>
            <a:ext cx="14605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7" name="Picture 7">
            <a:extLst>
              <a:ext uri="{FF2B5EF4-FFF2-40B4-BE49-F238E27FC236}">
                <a16:creationId xmlns:a16="http://schemas.microsoft.com/office/drawing/2014/main" id="{B4991222-174F-470E-8A12-68E7A0C9F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4910138"/>
            <a:ext cx="14097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8" name="Picture 8">
            <a:extLst>
              <a:ext uri="{FF2B5EF4-FFF2-40B4-BE49-F238E27FC236}">
                <a16:creationId xmlns:a16="http://schemas.microsoft.com/office/drawing/2014/main" id="{9BD82455-E116-42DB-BA7A-35AA9628C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4910138"/>
            <a:ext cx="137477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109" name="Group 20">
            <a:extLst>
              <a:ext uri="{FF2B5EF4-FFF2-40B4-BE49-F238E27FC236}">
                <a16:creationId xmlns:a16="http://schemas.microsoft.com/office/drawing/2014/main" id="{ADF7A494-14ED-4374-8F87-ED68E575FE52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4852988"/>
            <a:ext cx="412750" cy="338137"/>
            <a:chOff x="4586224" y="5156577"/>
            <a:chExt cx="412292" cy="338554"/>
          </a:xfrm>
        </p:grpSpPr>
        <p:sp>
          <p:nvSpPr>
            <p:cNvPr id="89111" name="Oval 14">
              <a:extLst>
                <a:ext uri="{FF2B5EF4-FFF2-40B4-BE49-F238E27FC236}">
                  <a16:creationId xmlns:a16="http://schemas.microsoft.com/office/drawing/2014/main" id="{24774432-7EE7-4E5F-94AE-A9A40CC94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895" y="5174585"/>
              <a:ext cx="303580" cy="30358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IN" altLang="en-US"/>
            </a:p>
          </p:txBody>
        </p:sp>
        <p:sp>
          <p:nvSpPr>
            <p:cNvPr id="89112" name="TextBox 19">
              <a:extLst>
                <a:ext uri="{FF2B5EF4-FFF2-40B4-BE49-F238E27FC236}">
                  <a16:creationId xmlns:a16="http://schemas.microsoft.com/office/drawing/2014/main" id="{36F1368E-5EE6-49CB-B418-73037EBA8A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6224" y="5156577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IN" altLang="en-US" sz="1600"/>
                <a:t>16</a:t>
              </a:r>
            </a:p>
          </p:txBody>
        </p:sp>
      </p:grpSp>
      <p:sp>
        <p:nvSpPr>
          <p:cNvPr id="89110" name="TextBox 1">
            <a:extLst>
              <a:ext uri="{FF2B5EF4-FFF2-40B4-BE49-F238E27FC236}">
                <a16:creationId xmlns:a16="http://schemas.microsoft.com/office/drawing/2014/main" id="{FB04D94B-75A6-423E-A53A-FF1F64551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6. </a:t>
            </a:r>
            <a:r>
              <a:rPr lang="es-ES" altLang="en-US" b="1" dirty="0">
                <a:solidFill>
                  <a:schemeClr val="bg1"/>
                </a:solidFill>
              </a:rPr>
              <a:t>Instalación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72027"/>
              </p:ext>
            </p:extLst>
          </p:nvPr>
        </p:nvGraphicFramePr>
        <p:xfrm>
          <a:off x="230188" y="841375"/>
          <a:ext cx="8591550" cy="54094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0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 Llene la correcta cantidad de aceite recomendado (440 ml / barra).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 Instale el tope de amortiguación de goma.</a:t>
                      </a: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40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Preinstale la tuerca de seguridad completamente. Preinstale el perno superior completamente como se muestra en la foto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 Sujete la varilla del pistón usando el bloque para el tornillo de banco (Código: 37 0044 12) y el tornillo de banco tal como se muestra en la foto.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Cubra el tubo exterior con un trapo limpio para evitar el contacto metal con metal.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Sujete el perno superior de la horquilla, afloje la tuerca de seguridad manualmente hasta que toque el perno superior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 Ajuste la tuerca de seguridad con una llave de 19 mm, sujetando el pernos superior de la horquilla como se muestra en la foto.</a:t>
                      </a: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3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</a:tbl>
          </a:graphicData>
        </a:graphic>
      </p:graphicFrame>
      <p:pic>
        <p:nvPicPr>
          <p:cNvPr id="90125" name="Picture 2">
            <a:extLst>
              <a:ext uri="{FF2B5EF4-FFF2-40B4-BE49-F238E27FC236}">
                <a16:creationId xmlns:a16="http://schemas.microsoft.com/office/drawing/2014/main" id="{4EDBB1CD-8C44-473B-98EB-484DD4F00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923925"/>
            <a:ext cx="1392237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6" name="Picture 3">
            <a:extLst>
              <a:ext uri="{FF2B5EF4-FFF2-40B4-BE49-F238E27FC236}">
                <a16:creationId xmlns:a16="http://schemas.microsoft.com/office/drawing/2014/main" id="{926906FD-9B11-41DF-8731-9108286CE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923925"/>
            <a:ext cx="12573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7" name="Picture 9">
            <a:extLst>
              <a:ext uri="{FF2B5EF4-FFF2-40B4-BE49-F238E27FC236}">
                <a16:creationId xmlns:a16="http://schemas.microsoft.com/office/drawing/2014/main" id="{3CFFF45A-EE6F-41DA-8F01-4D46EAFAC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37"/>
          <a:stretch>
            <a:fillRect/>
          </a:stretch>
        </p:blipFill>
        <p:spPr bwMode="auto">
          <a:xfrm>
            <a:off x="4268788" y="2914650"/>
            <a:ext cx="2543175" cy="17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8" name="Picture 10">
            <a:extLst>
              <a:ext uri="{FF2B5EF4-FFF2-40B4-BE49-F238E27FC236}">
                <a16:creationId xmlns:a16="http://schemas.microsoft.com/office/drawing/2014/main" id="{5557BB7B-1643-4AAD-8426-D49EB1E81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9"/>
          <a:stretch>
            <a:fillRect/>
          </a:stretch>
        </p:blipFill>
        <p:spPr bwMode="auto">
          <a:xfrm>
            <a:off x="6913563" y="3840163"/>
            <a:ext cx="1831975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129" name="Group 12">
            <a:extLst>
              <a:ext uri="{FF2B5EF4-FFF2-40B4-BE49-F238E27FC236}">
                <a16:creationId xmlns:a16="http://schemas.microsoft.com/office/drawing/2014/main" id="{08529776-6EA9-4F5B-B94F-D73DF3261CF5}"/>
              </a:ext>
            </a:extLst>
          </p:cNvPr>
          <p:cNvGrpSpPr>
            <a:grpSpLocks/>
          </p:cNvGrpSpPr>
          <p:nvPr/>
        </p:nvGrpSpPr>
        <p:grpSpPr bwMode="auto">
          <a:xfrm>
            <a:off x="6008688" y="923925"/>
            <a:ext cx="411162" cy="339725"/>
            <a:chOff x="4586224" y="5156577"/>
            <a:chExt cx="412292" cy="338554"/>
          </a:xfrm>
        </p:grpSpPr>
        <p:sp>
          <p:nvSpPr>
            <p:cNvPr id="90140" name="Oval 13">
              <a:extLst>
                <a:ext uri="{FF2B5EF4-FFF2-40B4-BE49-F238E27FC236}">
                  <a16:creationId xmlns:a16="http://schemas.microsoft.com/office/drawing/2014/main" id="{18207DEF-21F4-4233-AED4-B0770BBB9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895" y="5174585"/>
              <a:ext cx="303580" cy="30358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IN" altLang="en-US"/>
            </a:p>
          </p:txBody>
        </p:sp>
        <p:sp>
          <p:nvSpPr>
            <p:cNvPr id="90141" name="TextBox 14">
              <a:extLst>
                <a:ext uri="{FF2B5EF4-FFF2-40B4-BE49-F238E27FC236}">
                  <a16:creationId xmlns:a16="http://schemas.microsoft.com/office/drawing/2014/main" id="{F6BCC5FD-FB09-4374-A606-77AB607229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6224" y="5156577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IN" altLang="en-US" sz="1600"/>
                <a:t>17</a:t>
              </a:r>
            </a:p>
          </p:txBody>
        </p:sp>
      </p:grpSp>
      <p:grpSp>
        <p:nvGrpSpPr>
          <p:cNvPr id="90130" name="Group 15">
            <a:extLst>
              <a:ext uri="{FF2B5EF4-FFF2-40B4-BE49-F238E27FC236}">
                <a16:creationId xmlns:a16="http://schemas.microsoft.com/office/drawing/2014/main" id="{7BC1BAA4-99BE-4C52-8BCC-243FE1DE1EC6}"/>
              </a:ext>
            </a:extLst>
          </p:cNvPr>
          <p:cNvGrpSpPr>
            <a:grpSpLocks/>
          </p:cNvGrpSpPr>
          <p:nvPr/>
        </p:nvGrpSpPr>
        <p:grpSpPr bwMode="auto">
          <a:xfrm>
            <a:off x="7562850" y="942975"/>
            <a:ext cx="412750" cy="338138"/>
            <a:chOff x="4586224" y="5156577"/>
            <a:chExt cx="412292" cy="338554"/>
          </a:xfrm>
        </p:grpSpPr>
        <p:sp>
          <p:nvSpPr>
            <p:cNvPr id="90138" name="Oval 16">
              <a:extLst>
                <a:ext uri="{FF2B5EF4-FFF2-40B4-BE49-F238E27FC236}">
                  <a16:creationId xmlns:a16="http://schemas.microsoft.com/office/drawing/2014/main" id="{D408F910-8FD3-4353-AED9-5F452DE3E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895" y="5174585"/>
              <a:ext cx="303580" cy="30358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IN" altLang="en-US"/>
            </a:p>
          </p:txBody>
        </p:sp>
        <p:sp>
          <p:nvSpPr>
            <p:cNvPr id="90139" name="TextBox 17">
              <a:extLst>
                <a:ext uri="{FF2B5EF4-FFF2-40B4-BE49-F238E27FC236}">
                  <a16:creationId xmlns:a16="http://schemas.microsoft.com/office/drawing/2014/main" id="{EF131110-B39D-45E5-95FB-B868218A7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6224" y="5156577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IN" altLang="en-US" sz="1600"/>
                <a:t>18</a:t>
              </a:r>
            </a:p>
          </p:txBody>
        </p:sp>
      </p:grpSp>
      <p:grpSp>
        <p:nvGrpSpPr>
          <p:cNvPr id="90131" name="Group 18">
            <a:extLst>
              <a:ext uri="{FF2B5EF4-FFF2-40B4-BE49-F238E27FC236}">
                <a16:creationId xmlns:a16="http://schemas.microsoft.com/office/drawing/2014/main" id="{610AB700-4BAA-4B4E-9A11-C59B4DCF4EF7}"/>
              </a:ext>
            </a:extLst>
          </p:cNvPr>
          <p:cNvGrpSpPr>
            <a:grpSpLocks/>
          </p:cNvGrpSpPr>
          <p:nvPr/>
        </p:nvGrpSpPr>
        <p:grpSpPr bwMode="auto">
          <a:xfrm>
            <a:off x="5310188" y="2908300"/>
            <a:ext cx="411162" cy="338138"/>
            <a:chOff x="4586224" y="5156577"/>
            <a:chExt cx="412292" cy="338554"/>
          </a:xfrm>
        </p:grpSpPr>
        <p:sp>
          <p:nvSpPr>
            <p:cNvPr id="90136" name="Oval 19">
              <a:extLst>
                <a:ext uri="{FF2B5EF4-FFF2-40B4-BE49-F238E27FC236}">
                  <a16:creationId xmlns:a16="http://schemas.microsoft.com/office/drawing/2014/main" id="{973787A4-035D-4CBE-975D-6CFB2559D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895" y="5174585"/>
              <a:ext cx="303580" cy="30358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IN" altLang="en-US"/>
            </a:p>
          </p:txBody>
        </p:sp>
        <p:sp>
          <p:nvSpPr>
            <p:cNvPr id="90137" name="TextBox 20">
              <a:extLst>
                <a:ext uri="{FF2B5EF4-FFF2-40B4-BE49-F238E27FC236}">
                  <a16:creationId xmlns:a16="http://schemas.microsoft.com/office/drawing/2014/main" id="{330E077B-5733-480F-9D5A-F11249AE2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6224" y="5156577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IN" altLang="en-US" sz="1600"/>
                <a:t>19</a:t>
              </a:r>
            </a:p>
          </p:txBody>
        </p:sp>
      </p:grpSp>
      <p:grpSp>
        <p:nvGrpSpPr>
          <p:cNvPr id="90132" name="Group 21">
            <a:extLst>
              <a:ext uri="{FF2B5EF4-FFF2-40B4-BE49-F238E27FC236}">
                <a16:creationId xmlns:a16="http://schemas.microsoft.com/office/drawing/2014/main" id="{EC65BDE0-C344-4CA4-B457-5BECC0B1C409}"/>
              </a:ext>
            </a:extLst>
          </p:cNvPr>
          <p:cNvGrpSpPr>
            <a:grpSpLocks/>
          </p:cNvGrpSpPr>
          <p:nvPr/>
        </p:nvGrpSpPr>
        <p:grpSpPr bwMode="auto">
          <a:xfrm>
            <a:off x="6881813" y="3840163"/>
            <a:ext cx="412750" cy="338137"/>
            <a:chOff x="4586224" y="5156577"/>
            <a:chExt cx="412292" cy="338554"/>
          </a:xfrm>
        </p:grpSpPr>
        <p:sp>
          <p:nvSpPr>
            <p:cNvPr id="90134" name="Oval 22">
              <a:extLst>
                <a:ext uri="{FF2B5EF4-FFF2-40B4-BE49-F238E27FC236}">
                  <a16:creationId xmlns:a16="http://schemas.microsoft.com/office/drawing/2014/main" id="{1581FECD-9B21-4414-9BC6-95913E5C7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895" y="5174585"/>
              <a:ext cx="303580" cy="30358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IN" altLang="en-US"/>
            </a:p>
          </p:txBody>
        </p:sp>
        <p:sp>
          <p:nvSpPr>
            <p:cNvPr id="90135" name="TextBox 23">
              <a:extLst>
                <a:ext uri="{FF2B5EF4-FFF2-40B4-BE49-F238E27FC236}">
                  <a16:creationId xmlns:a16="http://schemas.microsoft.com/office/drawing/2014/main" id="{56F3DF58-169D-40CD-86B1-2F8E19FFA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6224" y="5156577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IN" altLang="en-US" sz="1600"/>
                <a:t>20</a:t>
              </a:r>
            </a:p>
          </p:txBody>
        </p:sp>
      </p:grpSp>
      <p:sp>
        <p:nvSpPr>
          <p:cNvPr id="90133" name="TextBox 1">
            <a:extLst>
              <a:ext uri="{FF2B5EF4-FFF2-40B4-BE49-F238E27FC236}">
                <a16:creationId xmlns:a16="http://schemas.microsoft.com/office/drawing/2014/main" id="{4E5DCB93-1140-4C32-B4A2-F276F5257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6. </a:t>
            </a:r>
            <a:r>
              <a:rPr lang="es-ES" altLang="en-US" b="1" dirty="0">
                <a:solidFill>
                  <a:schemeClr val="bg1"/>
                </a:solidFill>
              </a:rPr>
              <a:t>Instalación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004A7741-0186-4939-B5C2-ED1C6024D6F8}"/>
              </a:ext>
            </a:extLst>
          </p:cNvPr>
          <p:cNvSpPr txBox="1"/>
          <p:nvPr/>
        </p:nvSpPr>
        <p:spPr>
          <a:xfrm>
            <a:off x="4272832" y="4264821"/>
            <a:ext cx="1098857" cy="461665"/>
          </a:xfrm>
          <a:prstGeom prst="rect">
            <a:avLst/>
          </a:prstGeom>
          <a:solidFill>
            <a:srgbClr val="AEAFB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Tuerca de seguridad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4039ED6D-9B37-4197-8788-23B74CE71C49}"/>
              </a:ext>
            </a:extLst>
          </p:cNvPr>
          <p:cNvSpPr txBox="1"/>
          <p:nvPr/>
        </p:nvSpPr>
        <p:spPr>
          <a:xfrm>
            <a:off x="5602665" y="4242098"/>
            <a:ext cx="1209298" cy="461665"/>
          </a:xfrm>
          <a:prstGeom prst="rect">
            <a:avLst/>
          </a:prstGeom>
          <a:solidFill>
            <a:srgbClr val="AEAFB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Perno superior de la horquilla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003852"/>
              </p:ext>
            </p:extLst>
          </p:nvPr>
        </p:nvGraphicFramePr>
        <p:xfrm>
          <a:off x="230188" y="841375"/>
          <a:ext cx="8591550" cy="58515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06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Preinstale el perno superior en el tubo exterior.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Revise el funcionamiento de la horquilla presionando 2 o 3 veces el tubo exterior desde la parte superior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856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Instale la horquilla en el vehículo.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Inserte el eje para asegurarse que ambas horquillas están en el mismo plano. Asegúrese que el eje esté libre en ambos orificios de las abrazaderas.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  <a:tr h="186235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Ajuste los pernos laterales del soporte superior e inferior al par recomendado. Saque el eje delantero.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Ajuste el perno superior de la horquilla usando el adaptador al par de apriete recomendado.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Instale la rueda delantera y el eje. Ajuste el perno del eje al par recomendado.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884869"/>
                  </a:ext>
                </a:extLst>
              </a:tr>
            </a:tbl>
          </a:graphicData>
        </a:graphic>
      </p:graphicFrame>
      <p:pic>
        <p:nvPicPr>
          <p:cNvPr id="91152" name="Picture 4">
            <a:extLst>
              <a:ext uri="{FF2B5EF4-FFF2-40B4-BE49-F238E27FC236}">
                <a16:creationId xmlns:a16="http://schemas.microsoft.com/office/drawing/2014/main" id="{614764A7-3FE1-4BAB-85F3-737DEF6AE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923925"/>
            <a:ext cx="1757363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153" name="Group 8">
            <a:extLst>
              <a:ext uri="{FF2B5EF4-FFF2-40B4-BE49-F238E27FC236}">
                <a16:creationId xmlns:a16="http://schemas.microsoft.com/office/drawing/2014/main" id="{ABFEEF06-9219-482A-A27D-4DFA162024DE}"/>
              </a:ext>
            </a:extLst>
          </p:cNvPr>
          <p:cNvGrpSpPr>
            <a:grpSpLocks/>
          </p:cNvGrpSpPr>
          <p:nvPr/>
        </p:nvGrpSpPr>
        <p:grpSpPr bwMode="auto">
          <a:xfrm>
            <a:off x="6778625" y="957263"/>
            <a:ext cx="412750" cy="338137"/>
            <a:chOff x="4586224" y="5156577"/>
            <a:chExt cx="412292" cy="338554"/>
          </a:xfrm>
        </p:grpSpPr>
        <p:sp>
          <p:nvSpPr>
            <p:cNvPr id="91158" name="Oval 11">
              <a:extLst>
                <a:ext uri="{FF2B5EF4-FFF2-40B4-BE49-F238E27FC236}">
                  <a16:creationId xmlns:a16="http://schemas.microsoft.com/office/drawing/2014/main" id="{AFC86564-D7FD-4750-A722-73F1688D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895" y="5174585"/>
              <a:ext cx="303580" cy="30358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IN" altLang="en-US"/>
            </a:p>
          </p:txBody>
        </p:sp>
        <p:sp>
          <p:nvSpPr>
            <p:cNvPr id="91159" name="TextBox 12">
              <a:extLst>
                <a:ext uri="{FF2B5EF4-FFF2-40B4-BE49-F238E27FC236}">
                  <a16:creationId xmlns:a16="http://schemas.microsoft.com/office/drawing/2014/main" id="{4FF81AD3-3E4F-4EF6-B5A2-6D95BD7D2B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6224" y="5156577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IN" altLang="en-US" sz="1600"/>
                <a:t>23</a:t>
              </a:r>
            </a:p>
          </p:txBody>
        </p:sp>
      </p:grpSp>
      <p:pic>
        <p:nvPicPr>
          <p:cNvPr id="91154" name="Picture 5">
            <a:extLst>
              <a:ext uri="{FF2B5EF4-FFF2-40B4-BE49-F238E27FC236}">
                <a16:creationId xmlns:a16="http://schemas.microsoft.com/office/drawing/2014/main" id="{32BE4D6B-2727-464B-A48D-E2845E5DB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2919413"/>
            <a:ext cx="135572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55" name="Oval 6">
            <a:extLst>
              <a:ext uri="{FF2B5EF4-FFF2-40B4-BE49-F238E27FC236}">
                <a16:creationId xmlns:a16="http://schemas.microsoft.com/office/drawing/2014/main" id="{85D4A8B3-CC20-4EA5-AA67-114AD1835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243263"/>
            <a:ext cx="331787" cy="330200"/>
          </a:xfrm>
          <a:prstGeom prst="ellipse">
            <a:avLst/>
          </a:prstGeom>
          <a:noFill/>
          <a:ln w="1905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pic>
        <p:nvPicPr>
          <p:cNvPr id="91156" name="Picture 7">
            <a:extLst>
              <a:ext uri="{FF2B5EF4-FFF2-40B4-BE49-F238E27FC236}">
                <a16:creationId xmlns:a16="http://schemas.microsoft.com/office/drawing/2014/main" id="{7DEF94A4-48EE-4BFE-8DA6-16B50DDBE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4883150"/>
            <a:ext cx="1298575" cy="17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57" name="TextBox 1">
            <a:extLst>
              <a:ext uri="{FF2B5EF4-FFF2-40B4-BE49-F238E27FC236}">
                <a16:creationId xmlns:a16="http://schemas.microsoft.com/office/drawing/2014/main" id="{8028A1B7-C5EE-4D8A-B967-D92F2694E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6. </a:t>
            </a:r>
            <a:r>
              <a:rPr lang="es-ES" altLang="en-US" b="1" dirty="0">
                <a:solidFill>
                  <a:schemeClr val="bg1"/>
                </a:solidFill>
              </a:rPr>
              <a:t>Instalación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15965"/>
              </p:ext>
            </p:extLst>
          </p:nvPr>
        </p:nvGraphicFramePr>
        <p:xfrm>
          <a:off x="230188" y="841375"/>
          <a:ext cx="8591550" cy="59055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9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4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2578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Ajuste los pernos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allen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al par recomendado.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Preinstale el perno del sensor de velocidad delantero, sujete el cable del sensor usando una abrazadera (mostrada en el círculo) y ajústela al par recomendado. Asegúrese que el cable esté dirigido como se muestra en la sección “Direccionamiento del sensor de la rueda delantera”.</a:t>
                      </a:r>
                    </a:p>
                  </a:txBody>
                  <a:tcPr marL="182877" marR="91439" marT="91410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0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127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Instale el protector de la horquilla y el guardafango delantero, ajuste los pernos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allen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soporte al par recomendado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Instale la pinza de freno y ajuste los pernos que la sujetan al par recomendado.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Baje el vehículo y retírelo de la estructura que lo soporta.</a:t>
                      </a:r>
                    </a:p>
                  </a:txBody>
                  <a:tcPr marL="182877" marR="91439" marT="91410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0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  <a:tr h="233165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1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“Precauciones clave” a recordar durante el reemplazo de los sellos de polvo y retenes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1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Siempre use el adaptador de nylon del perno superior de telescópicas para retirar y ajustar el perno superior. Si no lo usa el perno superior se dañará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1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Tome el debido cuidado mientras manipula el tubo interior y el tubo exterior para evitar marcas, daños y que la pintura se desprenda.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1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Tome el mayor cuidado para mantener la limpieza durante el reemplazo de los sellos y retenes.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1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 el grado y cantidad recomendados de aceite para conseguir el desempeño deseado de las horquillas. (NO REUTILICE EL ACEITE DE LAS HORQUILLAS DE OTRA MOTOCICLETA como el 10W20).</a:t>
                      </a: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77" marR="91439" marT="91410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0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884869"/>
                  </a:ext>
                </a:extLst>
              </a:tr>
            </a:tbl>
          </a:graphicData>
        </a:graphic>
      </p:graphicFrame>
      <p:pic>
        <p:nvPicPr>
          <p:cNvPr id="92176" name="Picture 2">
            <a:extLst>
              <a:ext uri="{FF2B5EF4-FFF2-40B4-BE49-F238E27FC236}">
                <a16:creationId xmlns:a16="http://schemas.microsoft.com/office/drawing/2014/main" id="{ED2CA31B-E8A8-4ED2-8C94-1A947650A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909638"/>
            <a:ext cx="2295525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7" name="Picture 3">
            <a:extLst>
              <a:ext uri="{FF2B5EF4-FFF2-40B4-BE49-F238E27FC236}">
                <a16:creationId xmlns:a16="http://schemas.microsoft.com/office/drawing/2014/main" id="{9B1C2757-FDD3-413C-9CA5-552D06518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698750"/>
            <a:ext cx="2298700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8" name="Picture 10">
            <a:extLst>
              <a:ext uri="{FF2B5EF4-FFF2-40B4-BE49-F238E27FC236}">
                <a16:creationId xmlns:a16="http://schemas.microsoft.com/office/drawing/2014/main" id="{AD6BA5A2-39A9-4027-889A-5BA3192DF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4487863"/>
            <a:ext cx="27670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9" name="TextBox 1">
            <a:extLst>
              <a:ext uri="{FF2B5EF4-FFF2-40B4-BE49-F238E27FC236}">
                <a16:creationId xmlns:a16="http://schemas.microsoft.com/office/drawing/2014/main" id="{922017CA-36BD-48DC-8C5C-F232F261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6. </a:t>
            </a:r>
            <a:r>
              <a:rPr lang="es-ES" altLang="en-US" b="1" dirty="0">
                <a:solidFill>
                  <a:schemeClr val="bg1"/>
                </a:solidFill>
              </a:rPr>
              <a:t>Instalación del Guardapolvo y Retén de Aceite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34E2700-724A-40C9-A6E6-465C0436C5E5}"/>
              </a:ext>
            </a:extLst>
          </p:cNvPr>
          <p:cNvSpPr txBox="1"/>
          <p:nvPr/>
        </p:nvSpPr>
        <p:spPr>
          <a:xfrm>
            <a:off x="5330950" y="4432277"/>
            <a:ext cx="33538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Helvetica Condensed" panose="020B0606020202030204" pitchFamily="34" charset="0"/>
              </a:rPr>
              <a:t>Grado y Cantidad del Aceite de las Horquillas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EB36184-C791-4A31-BCDD-A66EE36E25DB}"/>
              </a:ext>
            </a:extLst>
          </p:cNvPr>
          <p:cNvSpPr txBox="1"/>
          <p:nvPr/>
        </p:nvSpPr>
        <p:spPr>
          <a:xfrm>
            <a:off x="6375320" y="4932699"/>
            <a:ext cx="968535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Helvetica Condensed" panose="020B0606020202030204" pitchFamily="34" charset="0"/>
              </a:rPr>
              <a:t>Grado: </a:t>
            </a:r>
          </a:p>
          <a:p>
            <a:r>
              <a:rPr lang="es-ES" sz="1200" dirty="0">
                <a:latin typeface="Helvetica Condensed" panose="020B0606020202030204" pitchFamily="34" charset="0"/>
              </a:rPr>
              <a:t>PRF001</a:t>
            </a:r>
          </a:p>
          <a:p>
            <a:endParaRPr lang="es-ES" sz="1200" b="1" dirty="0">
              <a:latin typeface="Helvetica Condensed" panose="020B0606020202030204" pitchFamily="34" charset="0"/>
            </a:endParaRPr>
          </a:p>
          <a:p>
            <a:r>
              <a:rPr lang="es-ES" sz="1200" b="1" dirty="0">
                <a:latin typeface="Helvetica Condensed" panose="020B0606020202030204" pitchFamily="34" charset="0"/>
              </a:rPr>
              <a:t>Cantidad: </a:t>
            </a:r>
          </a:p>
          <a:p>
            <a:r>
              <a:rPr lang="es-ES" sz="1200" dirty="0">
                <a:latin typeface="Helvetica Condensed" panose="020B0606020202030204" pitchFamily="34" charset="0"/>
              </a:rPr>
              <a:t>440 ml/barra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49970"/>
              </p:ext>
            </p:extLst>
          </p:nvPr>
        </p:nvGraphicFramePr>
        <p:xfrm>
          <a:off x="230188" y="841375"/>
          <a:ext cx="8591550" cy="55403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9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4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28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Por favor, siga el SOP para retirar el retén de aceite indicado en las páginas 226 a 231. Luego siga el siguiente procedimiento para retirar el tubo interior para reemplazarlo.</a:t>
                      </a: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15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Sujete el tubo interior usando el bloque para el tornillo de banco (Código: 37 0044 12) y el tornillo de banco como se muestra en la foto.</a:t>
                      </a: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  <a:tr h="196599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Conecte la pistola de calor a una fuente de 230V CA monofásica.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Coloque el modo de calor en calentamiento rápido y sujete la pistola a una distancia de 40 mm del tubo interior como se muestra en la foto.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Apague la pistola de calor y guárdela en un lugar seguro.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La tapa roscada del tubo interior tiene Loctite.</a:t>
                      </a: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4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884869"/>
                  </a:ext>
                </a:extLst>
              </a:tr>
            </a:tbl>
          </a:graphicData>
        </a:graphic>
      </p:graphicFrame>
      <p:sp>
        <p:nvSpPr>
          <p:cNvPr id="93200" name="TextBox 1">
            <a:extLst>
              <a:ext uri="{FF2B5EF4-FFF2-40B4-BE49-F238E27FC236}">
                <a16:creationId xmlns:a16="http://schemas.microsoft.com/office/drawing/2014/main" id="{9B59BC21-52CE-48AF-9F9C-F8DBD9511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7. </a:t>
            </a:r>
            <a:r>
              <a:rPr lang="es-ES" altLang="en-US" b="1" dirty="0">
                <a:solidFill>
                  <a:schemeClr val="bg1"/>
                </a:solidFill>
              </a:rPr>
              <a:t>Reemplazo del Tubo Interior de la Horquilla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93201" name="Picture 4">
            <a:extLst>
              <a:ext uri="{FF2B5EF4-FFF2-40B4-BE49-F238E27FC236}">
                <a16:creationId xmlns:a16="http://schemas.microsoft.com/office/drawing/2014/main" id="{07A1BD50-1C23-4A76-89C7-3808674F5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2670175"/>
            <a:ext cx="985837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2" name="Picture 5">
            <a:extLst>
              <a:ext uri="{FF2B5EF4-FFF2-40B4-BE49-F238E27FC236}">
                <a16:creationId xmlns:a16="http://schemas.microsoft.com/office/drawing/2014/main" id="{5645AB36-B749-461F-9437-AF01EB69C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4567238"/>
            <a:ext cx="2363787" cy="1620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4DC1119-AC45-4DBA-A149-3519EB865918}"/>
              </a:ext>
            </a:extLst>
          </p:cNvPr>
          <p:cNvSpPr txBox="1"/>
          <p:nvPr/>
        </p:nvSpPr>
        <p:spPr>
          <a:xfrm>
            <a:off x="7021281" y="5649565"/>
            <a:ext cx="1122593" cy="553998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s-ES" sz="900" dirty="0">
                <a:latin typeface="Helvetica Condensed" panose="020B0606020202030204" pitchFamily="34" charset="0"/>
              </a:rPr>
              <a:t>Asegúrese que no haya aceite en el tubo interior de las horquillas mientras se calienta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152025"/>
              </p:ext>
            </p:extLst>
          </p:nvPr>
        </p:nvGraphicFramePr>
        <p:xfrm>
          <a:off x="230188" y="841375"/>
          <a:ext cx="8591550" cy="52435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90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1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263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Retire la tapa roscada del tubo interior con el adaptador correspondiente (Código: 37 0041 89).</a:t>
                      </a: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132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Saque el adaptador de la tapa roscada.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Saque la varilla del pistón junto con la tapa roscada.</a:t>
                      </a: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  <a:tr h="166955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Saque la tapa roscada del tubo interior de la varilla del pistón.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Saque el tubo interior de la horquilla del bloque y del tornillo de banco.</a:t>
                      </a: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3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884869"/>
                  </a:ext>
                </a:extLst>
              </a:tr>
            </a:tbl>
          </a:graphicData>
        </a:graphic>
      </p:graphicFrame>
      <p:pic>
        <p:nvPicPr>
          <p:cNvPr id="94224" name="Picture 2">
            <a:extLst>
              <a:ext uri="{FF2B5EF4-FFF2-40B4-BE49-F238E27FC236}">
                <a16:creationId xmlns:a16="http://schemas.microsoft.com/office/drawing/2014/main" id="{7823A9F1-DEBE-446F-8846-DA14D6A19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5988"/>
            <a:ext cx="2293938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5" name="Picture 3">
            <a:extLst>
              <a:ext uri="{FF2B5EF4-FFF2-40B4-BE49-F238E27FC236}">
                <a16:creationId xmlns:a16="http://schemas.microsoft.com/office/drawing/2014/main" id="{F42A6788-9CED-4C11-9DC4-982E45B78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"/>
          <a:stretch>
            <a:fillRect/>
          </a:stretch>
        </p:blipFill>
        <p:spPr bwMode="auto">
          <a:xfrm>
            <a:off x="7227888" y="915988"/>
            <a:ext cx="1147762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6" name="Picture 6">
            <a:extLst>
              <a:ext uri="{FF2B5EF4-FFF2-40B4-BE49-F238E27FC236}">
                <a16:creationId xmlns:a16="http://schemas.microsoft.com/office/drawing/2014/main" id="{D2947BA2-D34E-42B4-B103-9BCE10199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2840038"/>
            <a:ext cx="2024062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7" name="Picture 7">
            <a:extLst>
              <a:ext uri="{FF2B5EF4-FFF2-40B4-BE49-F238E27FC236}">
                <a16:creationId xmlns:a16="http://schemas.microsoft.com/office/drawing/2014/main" id="{C0255EC7-A6D4-47F3-92D5-9156B6D22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840038"/>
            <a:ext cx="1981200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8" name="Picture 8">
            <a:extLst>
              <a:ext uri="{FF2B5EF4-FFF2-40B4-BE49-F238E27FC236}">
                <a16:creationId xmlns:a16="http://schemas.microsoft.com/office/drawing/2014/main" id="{00CFAD07-BB0A-4ECF-9E30-52A8C33F1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4540250"/>
            <a:ext cx="2025650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9" name="Picture 9">
            <a:extLst>
              <a:ext uri="{FF2B5EF4-FFF2-40B4-BE49-F238E27FC236}">
                <a16:creationId xmlns:a16="http://schemas.microsoft.com/office/drawing/2014/main" id="{E6C2A102-33EA-4FD9-933F-0301C414C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4540250"/>
            <a:ext cx="2141537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30" name="TextBox 1">
            <a:extLst>
              <a:ext uri="{FF2B5EF4-FFF2-40B4-BE49-F238E27FC236}">
                <a16:creationId xmlns:a16="http://schemas.microsoft.com/office/drawing/2014/main" id="{B6BC140B-FDC9-498C-B463-46145AACC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7. </a:t>
            </a:r>
            <a:r>
              <a:rPr lang="es-ES" altLang="en-US" b="1" dirty="0">
                <a:solidFill>
                  <a:schemeClr val="bg1"/>
                </a:solidFill>
              </a:rPr>
              <a:t>Reemplazo del Tubo Interior de la Horquilla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628700"/>
              </p:ext>
            </p:extLst>
          </p:nvPr>
        </p:nvGraphicFramePr>
        <p:xfrm>
          <a:off x="230188" y="841375"/>
          <a:ext cx="8591550" cy="56991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90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1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4921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Saque el aceite de las horquilla como se muestra en la foto.</a:t>
                      </a:r>
                    </a:p>
                  </a:txBody>
                  <a:tcPr marL="182877" marR="91439" marT="9141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9584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Saque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- 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Espaciador</a:t>
                      </a:r>
                    </a:p>
                  </a:txBody>
                  <a:tcPr marL="182877" marR="91439" marT="9141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  <a:tr h="181462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Saque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- Espaciador del tubo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- Resorte principal</a:t>
                      </a:r>
                    </a:p>
                  </a:txBody>
                  <a:tcPr marL="182877" marR="91439" marT="9141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884869"/>
                  </a:ext>
                </a:extLst>
              </a:tr>
            </a:tbl>
          </a:graphicData>
        </a:graphic>
      </p:graphicFrame>
      <p:pic>
        <p:nvPicPr>
          <p:cNvPr id="95248" name="Picture 4">
            <a:extLst>
              <a:ext uri="{FF2B5EF4-FFF2-40B4-BE49-F238E27FC236}">
                <a16:creationId xmlns:a16="http://schemas.microsoft.com/office/drawing/2014/main" id="{FF7B3484-7132-4708-A87E-8C941EA34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4945063"/>
            <a:ext cx="2028825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9" name="Picture 5">
            <a:extLst>
              <a:ext uri="{FF2B5EF4-FFF2-40B4-BE49-F238E27FC236}">
                <a16:creationId xmlns:a16="http://schemas.microsoft.com/office/drawing/2014/main" id="{54C4BED0-9A40-444D-AA60-919D0DFED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4946650"/>
            <a:ext cx="1993900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50" name="Picture 10">
            <a:extLst>
              <a:ext uri="{FF2B5EF4-FFF2-40B4-BE49-F238E27FC236}">
                <a16:creationId xmlns:a16="http://schemas.microsoft.com/office/drawing/2014/main" id="{C3C7F9A0-68E6-4771-A595-B6D78F8E8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2822575"/>
            <a:ext cx="2522537" cy="179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51" name="Picture 11">
            <a:extLst>
              <a:ext uri="{FF2B5EF4-FFF2-40B4-BE49-F238E27FC236}">
                <a16:creationId xmlns:a16="http://schemas.microsoft.com/office/drawing/2014/main" id="{0429FCE3-6DD5-49FF-BDAA-133DD9406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893763"/>
            <a:ext cx="947737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52" name="TextBox 1">
            <a:extLst>
              <a:ext uri="{FF2B5EF4-FFF2-40B4-BE49-F238E27FC236}">
                <a16:creationId xmlns:a16="http://schemas.microsoft.com/office/drawing/2014/main" id="{5729BD00-842E-4480-83FE-AC95D55A7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7. </a:t>
            </a:r>
            <a:r>
              <a:rPr lang="es-ES" altLang="en-US" b="1" dirty="0">
                <a:solidFill>
                  <a:schemeClr val="bg1"/>
                </a:solidFill>
              </a:rPr>
              <a:t>Reemplazo del Tubo Interior de la Horquilla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117098"/>
              </p:ext>
            </p:extLst>
          </p:nvPr>
        </p:nvGraphicFramePr>
        <p:xfrm>
          <a:off x="230188" y="841375"/>
          <a:ext cx="8591550" cy="58515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90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1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12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Limpieza de las partes de la horquilla: Limpie el tubo interior, la porción interna roscada y la rosca de la tapa roscada de la horquilla usando un cepillo.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9792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Limpie el tubo interior y exterior de la horquilla con un trapo limpio de algodón libre de pelusa.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Vierta diésel / kerosene en el tubo interior cerrando el otro extremo con la mano.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Luego de vaciar diésel / kerosene, sacuda el tubo interior como se muestra en la foto.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  <a:tr h="19666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Vierta diésel / kerosene en el tubo exterior cerrando el otro extremo con la mano.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Luego de vaciar diésel / kerosene, sacuda el tubo exterior.</a:t>
                      </a: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Sople aire comprimido a baja presión a través de los tubos interior y exterior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884869"/>
                  </a:ext>
                </a:extLst>
              </a:tr>
            </a:tbl>
          </a:graphicData>
        </a:graphic>
      </p:graphicFrame>
      <p:pic>
        <p:nvPicPr>
          <p:cNvPr id="96272" name="Picture 2">
            <a:extLst>
              <a:ext uri="{FF2B5EF4-FFF2-40B4-BE49-F238E27FC236}">
                <a16:creationId xmlns:a16="http://schemas.microsoft.com/office/drawing/2014/main" id="{62F7C96A-4001-48F0-B449-A28D89AF1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76325"/>
            <a:ext cx="2046287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3" name="Picture 3">
            <a:extLst>
              <a:ext uri="{FF2B5EF4-FFF2-40B4-BE49-F238E27FC236}">
                <a16:creationId xmlns:a16="http://schemas.microsoft.com/office/drawing/2014/main" id="{B8D26280-7ECC-424A-A886-0565EA71D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1076325"/>
            <a:ext cx="2019300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4" name="Picture 6">
            <a:extLst>
              <a:ext uri="{FF2B5EF4-FFF2-40B4-BE49-F238E27FC236}">
                <a16:creationId xmlns:a16="http://schemas.microsoft.com/office/drawing/2014/main" id="{2E9EEB41-1C2A-441E-B47C-AC3C64446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2822575"/>
            <a:ext cx="1485900" cy="179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5" name="Picture 7">
            <a:extLst>
              <a:ext uri="{FF2B5EF4-FFF2-40B4-BE49-F238E27FC236}">
                <a16:creationId xmlns:a16="http://schemas.microsoft.com/office/drawing/2014/main" id="{59CAD443-FB4F-4C88-A492-4D2D57BCB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2822575"/>
            <a:ext cx="1398588" cy="179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6" name="Picture 8">
            <a:extLst>
              <a:ext uri="{FF2B5EF4-FFF2-40B4-BE49-F238E27FC236}">
                <a16:creationId xmlns:a16="http://schemas.microsoft.com/office/drawing/2014/main" id="{40D401DC-C62F-45E8-B8CB-4C6983A7B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4816475"/>
            <a:ext cx="155257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7" name="Picture 9">
            <a:extLst>
              <a:ext uri="{FF2B5EF4-FFF2-40B4-BE49-F238E27FC236}">
                <a16:creationId xmlns:a16="http://schemas.microsoft.com/office/drawing/2014/main" id="{681A7F17-E457-43FB-B833-79A43F559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4906963"/>
            <a:ext cx="2298700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78" name="TextBox 1">
            <a:extLst>
              <a:ext uri="{FF2B5EF4-FFF2-40B4-BE49-F238E27FC236}">
                <a16:creationId xmlns:a16="http://schemas.microsoft.com/office/drawing/2014/main" id="{6AA5AF84-18B8-4556-B1B7-A4E67DD77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7. </a:t>
            </a:r>
            <a:r>
              <a:rPr lang="es-ES" altLang="en-US" b="1" dirty="0">
                <a:solidFill>
                  <a:schemeClr val="bg1"/>
                </a:solidFill>
              </a:rPr>
              <a:t>Reemplazo del Tubo Interior de la Horquilla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213219"/>
              </p:ext>
            </p:extLst>
          </p:nvPr>
        </p:nvGraphicFramePr>
        <p:xfrm>
          <a:off x="230188" y="841375"/>
          <a:ext cx="8591550" cy="58515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90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1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12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Todas las partes de la horquilla deben limpiarse con diésel / kerosene.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Asegúrese que las partes de goma (juntas tóricas, sellos, etc.) no deben limpiarse con diésel o kerosene.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979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Ensamble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Inserte las siguientes partes en el tubo interior como se muestra en la foto:</a:t>
                      </a:r>
                    </a:p>
                    <a:p>
                      <a:pPr marL="228600" indent="-228600">
                        <a:buFont typeface="Arial" panose="020B0604020202020204" pitchFamily="34" charset="0"/>
                        <a:buAutoNum type="arabicPeriod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Resorte principal</a:t>
                      </a:r>
                    </a:p>
                    <a:p>
                      <a:pPr marL="228600" indent="-228600">
                        <a:buFont typeface="Arial" panose="020B0604020202020204" pitchFamily="34" charset="0"/>
                        <a:buAutoNum type="arabicPeriod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Tubo espaciador</a:t>
                      </a:r>
                    </a:p>
                    <a:p>
                      <a:pPr marL="228600" indent="-228600">
                        <a:buFont typeface="Arial" panose="020B0604020202020204" pitchFamily="34" charset="0"/>
                        <a:buAutoNum type="arabicPeriod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Espaciador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  <a:tr h="196661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 resorte principal debe armarse como se muestra en la foto.</a:t>
                      </a: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27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884869"/>
                  </a:ext>
                </a:extLst>
              </a:tr>
            </a:tbl>
          </a:graphicData>
        </a:graphic>
      </p:graphicFrame>
      <p:pic>
        <p:nvPicPr>
          <p:cNvPr id="97296" name="Picture 4">
            <a:extLst>
              <a:ext uri="{FF2B5EF4-FFF2-40B4-BE49-F238E27FC236}">
                <a16:creationId xmlns:a16="http://schemas.microsoft.com/office/drawing/2014/main" id="{C96FAC0F-DBA6-4A95-ABA5-5D4DE6A07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1000125"/>
            <a:ext cx="2065337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7" name="Picture 5">
            <a:extLst>
              <a:ext uri="{FF2B5EF4-FFF2-40B4-BE49-F238E27FC236}">
                <a16:creationId xmlns:a16="http://schemas.microsoft.com/office/drawing/2014/main" id="{01670C93-1F0D-4180-9046-8CF512825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1000125"/>
            <a:ext cx="2058987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8" name="Picture 10">
            <a:extLst>
              <a:ext uri="{FF2B5EF4-FFF2-40B4-BE49-F238E27FC236}">
                <a16:creationId xmlns:a16="http://schemas.microsoft.com/office/drawing/2014/main" id="{7381B899-3F4C-46C8-BF7D-35C709A98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3057525"/>
            <a:ext cx="2046287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9" name="Picture 11">
            <a:extLst>
              <a:ext uri="{FF2B5EF4-FFF2-40B4-BE49-F238E27FC236}">
                <a16:creationId xmlns:a16="http://schemas.microsoft.com/office/drawing/2014/main" id="{663D5D49-0E84-4507-B98F-3C8EDB4CC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3046413"/>
            <a:ext cx="1976437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0" name="Picture 12">
            <a:extLst>
              <a:ext uri="{FF2B5EF4-FFF2-40B4-BE49-F238E27FC236}">
                <a16:creationId xmlns:a16="http://schemas.microsoft.com/office/drawing/2014/main" id="{8CF58447-1B5B-409F-BFD6-F4EBE1A01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795838"/>
            <a:ext cx="3778250" cy="179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301" name="TextBox 1">
            <a:extLst>
              <a:ext uri="{FF2B5EF4-FFF2-40B4-BE49-F238E27FC236}">
                <a16:creationId xmlns:a16="http://schemas.microsoft.com/office/drawing/2014/main" id="{59E4BF3D-B816-417C-909D-4F5AD384F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7. </a:t>
            </a:r>
            <a:r>
              <a:rPr lang="es-ES" altLang="en-US" b="1" dirty="0">
                <a:solidFill>
                  <a:schemeClr val="bg1"/>
                </a:solidFill>
              </a:rPr>
              <a:t>Reemplazo del Tubo Interior de la Horquilla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714C57-F915-4EC6-B2D1-E8C199C625CA}"/>
              </a:ext>
            </a:extLst>
          </p:cNvPr>
          <p:cNvSpPr txBox="1"/>
          <p:nvPr/>
        </p:nvSpPr>
        <p:spPr>
          <a:xfrm>
            <a:off x="7156334" y="5524837"/>
            <a:ext cx="1346316" cy="1015663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s-ES" sz="1100" dirty="0">
                <a:latin typeface="Helvetica Condensed" panose="020B0606020202030204" pitchFamily="34" charset="0"/>
              </a:rPr>
              <a:t>Nota:</a:t>
            </a:r>
          </a:p>
          <a:p>
            <a:r>
              <a:rPr lang="es-ES" sz="1100" dirty="0">
                <a:latin typeface="Helvetica Condensed" panose="020B0606020202030204" pitchFamily="34" charset="0"/>
              </a:rPr>
              <a:t>La parte más cerrada de la espiral de los resortes debe ir hacia abajo, es decir, hacia la abrazadera del eje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BA892B-2D84-426D-A486-AD7FE3A34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504966"/>
              </p:ext>
            </p:extLst>
          </p:nvPr>
        </p:nvGraphicFramePr>
        <p:xfrm>
          <a:off x="230188" y="841375"/>
          <a:ext cx="8591550" cy="59261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90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1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0315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Inserte el pistón.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Aplique 2 a 3 gotas de Loctite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Thread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b="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locker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(243)” en la rosca de la tapa roscada del tubo interior.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El Loctite no debe caer sobre ninguna otra parte excepto la zona roscada de la tapa del tubo interior.</a:t>
                      </a:r>
                    </a:p>
                  </a:txBody>
                  <a:tcPr marL="182877" marR="91439" marT="91414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4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9501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Sujete el tubo interior de la horquilla con el bloque y sujételo en el tornillo de banco.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Inserte la tapa roscada de la tubería interior. Preinstale manualmente y confirme que se enrosque correctamente.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Nota</a:t>
                      </a: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Limpie el Loctite que puede haberse salpicado.</a:t>
                      </a:r>
                    </a:p>
                  </a:txBody>
                  <a:tcPr marL="182877" marR="91439" marT="91414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4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6938"/>
                  </a:ext>
                </a:extLst>
              </a:tr>
              <a:tr h="1966322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Luego use el adaptador de la tapa roscada para completar el ajuste tal como se muestra en la foto.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 colocar el retén y el guardapolvo siga el SOP mencionado en las páginas 232 a 235.</a:t>
                      </a:r>
                    </a:p>
                  </a:txBody>
                  <a:tcPr marL="182877" marR="91439" marT="91414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414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884869"/>
                  </a:ext>
                </a:extLst>
              </a:tr>
            </a:tbl>
          </a:graphicData>
        </a:graphic>
      </p:graphicFrame>
      <p:pic>
        <p:nvPicPr>
          <p:cNvPr id="98320" name="Picture 2">
            <a:extLst>
              <a:ext uri="{FF2B5EF4-FFF2-40B4-BE49-F238E27FC236}">
                <a16:creationId xmlns:a16="http://schemas.microsoft.com/office/drawing/2014/main" id="{F2838172-4889-470E-B16B-586B96D3D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928688"/>
            <a:ext cx="2486025" cy="179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1" name="Picture 3">
            <a:extLst>
              <a:ext uri="{FF2B5EF4-FFF2-40B4-BE49-F238E27FC236}">
                <a16:creationId xmlns:a16="http://schemas.microsoft.com/office/drawing/2014/main" id="{E432F4C0-0771-4064-BEF7-D729D80EE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923925"/>
            <a:ext cx="13462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2" name="Picture 6">
            <a:extLst>
              <a:ext uri="{FF2B5EF4-FFF2-40B4-BE49-F238E27FC236}">
                <a16:creationId xmlns:a16="http://schemas.microsoft.com/office/drawing/2014/main" id="{D6D771E1-8985-42D4-B481-BC7DE6A81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2917825"/>
            <a:ext cx="15621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3" name="Picture 7">
            <a:extLst>
              <a:ext uri="{FF2B5EF4-FFF2-40B4-BE49-F238E27FC236}">
                <a16:creationId xmlns:a16="http://schemas.microsoft.com/office/drawing/2014/main" id="{DB326C68-5743-4BD3-A043-02073E094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2917825"/>
            <a:ext cx="17018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4" name="Picture 8">
            <a:extLst>
              <a:ext uri="{FF2B5EF4-FFF2-40B4-BE49-F238E27FC236}">
                <a16:creationId xmlns:a16="http://schemas.microsoft.com/office/drawing/2014/main" id="{658A9541-9465-4B54-8CA9-5C7EF5936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4865688"/>
            <a:ext cx="110807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5" name="Picture 54" descr="Image result for back button img">
            <a:hlinkClick r:id="rId7" action="ppaction://hlinkpres?slideindex=2&amp;slidetitle=PowerPoint Presentation"/>
            <a:extLst>
              <a:ext uri="{FF2B5EF4-FFF2-40B4-BE49-F238E27FC236}">
                <a16:creationId xmlns:a16="http://schemas.microsoft.com/office/drawing/2014/main" id="{65EAACAD-201F-4955-B898-4C7E7FB1D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6464300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26" name="TextBox 1">
            <a:extLst>
              <a:ext uri="{FF2B5EF4-FFF2-40B4-BE49-F238E27FC236}">
                <a16:creationId xmlns:a16="http://schemas.microsoft.com/office/drawing/2014/main" id="{8C247690-AD01-4C2D-86E1-609E77604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730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chemeClr val="bg1"/>
                </a:solidFill>
              </a:rPr>
              <a:t>7. </a:t>
            </a:r>
            <a:r>
              <a:rPr lang="es-ES" altLang="en-US" b="1" dirty="0">
                <a:solidFill>
                  <a:schemeClr val="bg1"/>
                </a:solidFill>
              </a:rPr>
              <a:t>Reemplazo del Tubo Interior de la Horquilla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9B770A6B-C352-4839-9D16-63C29C47E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3276600"/>
            <a:ext cx="4554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Especificaciones Técnicas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4137B1D8-C8E1-40EC-9217-808D1896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88" y="3201988"/>
            <a:ext cx="74374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ES" altLang="en-US" sz="2400" b="1">
                <a:solidFill>
                  <a:schemeClr val="accent2">
                    <a:lumMod val="75000"/>
                  </a:schemeClr>
                </a:solidFill>
              </a:rPr>
              <a:t>Cuadro de Mantenimiento Preventivo Revisado</a:t>
            </a:r>
          </a:p>
        </p:txBody>
      </p:sp>
    </p:spTree>
    <p:custDataLst>
      <p:tags r:id="rId1"/>
    </p:custData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>
            <a:extLst>
              <a:ext uri="{FF2B5EF4-FFF2-40B4-BE49-F238E27FC236}">
                <a16:creationId xmlns:a16="http://schemas.microsoft.com/office/drawing/2014/main" id="{E376CE0A-0870-48D3-9628-4AF37B114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25"/>
            <a:ext cx="584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solidFill>
                  <a:schemeClr val="bg1"/>
                </a:solidFill>
              </a:rPr>
              <a:t>Cuadro de Mantenimiento Preventivo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80D53A-BA18-4FAE-BAD8-5031B23BA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912794"/>
              </p:ext>
            </p:extLst>
          </p:nvPr>
        </p:nvGraphicFramePr>
        <p:xfrm>
          <a:off x="284163" y="1190625"/>
          <a:ext cx="8499473" cy="1712912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417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3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5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5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5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5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516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245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Nº</a:t>
                      </a:r>
                      <a:endParaRPr lang="es-ES" sz="120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Puntos de revision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Frecuencia Recomendada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Observaciones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45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Servicio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1ro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2do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3ro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4to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5to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6to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7mo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5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Km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500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4500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9500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14500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19500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24500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29500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45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~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~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~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~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~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~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~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45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750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5000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10000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15000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20000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25000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30000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61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30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Limpieza del tubo interior de la horquilla y del guardapolvo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Rv</a:t>
                      </a:r>
                      <a:r>
                        <a:rPr lang="es-ES" sz="12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, Lm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Rv</a:t>
                      </a:r>
                      <a:r>
                        <a:rPr lang="es-ES" sz="12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, Lm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Rv</a:t>
                      </a:r>
                      <a:r>
                        <a:rPr lang="es-ES" sz="12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, Lm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Rv</a:t>
                      </a:r>
                      <a:r>
                        <a:rPr lang="es-ES" sz="12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, Lm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Rv</a:t>
                      </a:r>
                      <a:r>
                        <a:rPr lang="es-ES" sz="12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, Lm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Rv</a:t>
                      </a:r>
                      <a:r>
                        <a:rPr lang="es-ES" sz="12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, Lm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Rv</a:t>
                      </a:r>
                      <a:r>
                        <a:rPr lang="es-ES" sz="12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, Lm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kern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Rv</a:t>
                      </a:r>
                      <a:r>
                        <a:rPr lang="es-ES" sz="12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, Lm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endParaRPr lang="es-ES" sz="120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6FC3255-2A45-4D36-BA9A-31AED3E37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42046"/>
              </p:ext>
            </p:extLst>
          </p:nvPr>
        </p:nvGraphicFramePr>
        <p:xfrm>
          <a:off x="284163" y="3125788"/>
          <a:ext cx="8499475" cy="35433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15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3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70062">
                <a:tc>
                  <a:txBody>
                    <a:bodyPr/>
                    <a:lstStyle/>
                    <a:p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Deberá seguir el siguiente SOP para realizar el lavado con agua</a:t>
                      </a:r>
                    </a:p>
                    <a:p>
                      <a:endParaRPr lang="es-ES" sz="1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s-ES" sz="1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Retire el guardapolvo.</a:t>
                      </a:r>
                    </a:p>
                  </a:txBody>
                  <a:tcPr marL="182877" marR="91439" marT="91390" marB="456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390" marB="456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23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Limpie el tubo interior de la horquilla y el guardapolvo con agua (El rocío de agua debe aplicarse de arriba hacia abajo).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Limpie el agua con aire comprimido y luego repase con un trapo limpio. Verifique que todos los rastros de agua del tubo interior y del guardapolvo sean eliminados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endParaRPr lang="es-ES" sz="12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Reinstale el guardapolvo</a:t>
                      </a:r>
                    </a:p>
                  </a:txBody>
                  <a:tcPr marL="182877" marR="91439" marT="91390" marB="456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82877" marR="91439" marT="91390" marB="456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0431" name="Picture 2">
            <a:extLst>
              <a:ext uri="{FF2B5EF4-FFF2-40B4-BE49-F238E27FC236}">
                <a16:creationId xmlns:a16="http://schemas.microsoft.com/office/drawing/2014/main" id="{4F67B29B-248D-4E77-B312-68E4C7754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216275"/>
            <a:ext cx="1919288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432" name="Picture 12">
            <a:extLst>
              <a:ext uri="{FF2B5EF4-FFF2-40B4-BE49-F238E27FC236}">
                <a16:creationId xmlns:a16="http://schemas.microsoft.com/office/drawing/2014/main" id="{9053279F-4B97-445C-86A9-1B1460E67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4843463"/>
            <a:ext cx="1822450" cy="171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433" name="Down Arrow 13">
            <a:extLst>
              <a:ext uri="{FF2B5EF4-FFF2-40B4-BE49-F238E27FC236}">
                <a16:creationId xmlns:a16="http://schemas.microsoft.com/office/drawing/2014/main" id="{F75C12A0-3E2F-4A89-9E6F-957C7F94EF72}"/>
              </a:ext>
            </a:extLst>
          </p:cNvPr>
          <p:cNvSpPr>
            <a:spLocks noChangeArrowheads="1"/>
          </p:cNvSpPr>
          <p:nvPr/>
        </p:nvSpPr>
        <p:spPr bwMode="auto">
          <a:xfrm rot="579273">
            <a:off x="6684963" y="4949825"/>
            <a:ext cx="300037" cy="587375"/>
          </a:xfrm>
          <a:prstGeom prst="downArrow">
            <a:avLst>
              <a:gd name="adj1" fmla="val 50000"/>
              <a:gd name="adj2" fmla="val 50084"/>
            </a:avLst>
          </a:prstGeom>
          <a:gradFill rotWithShape="1">
            <a:gsLst>
              <a:gs pos="0">
                <a:srgbClr val="83D3FF"/>
              </a:gs>
              <a:gs pos="50000">
                <a:srgbClr val="B5E2FF"/>
              </a:gs>
              <a:gs pos="100000">
                <a:srgbClr val="DBF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n-US"/>
          </a:p>
        </p:txBody>
      </p:sp>
      <p:pic>
        <p:nvPicPr>
          <p:cNvPr id="100434" name="Picture 54" descr="Image result for back button img">
            <a:hlinkClick r:id="rId5" action="ppaction://hlinkpres?slideindex=2&amp;slidetitle=PowerPoint Presentation"/>
            <a:extLst>
              <a:ext uri="{FF2B5EF4-FFF2-40B4-BE49-F238E27FC236}">
                <a16:creationId xmlns:a16="http://schemas.microsoft.com/office/drawing/2014/main" id="{CAC22B97-76D7-4C59-8367-F8E9DC6F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6464300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435" name="Rectangle 1">
            <a:extLst>
              <a:ext uri="{FF2B5EF4-FFF2-40B4-BE49-F238E27FC236}">
                <a16:creationId xmlns:a16="http://schemas.microsoft.com/office/drawing/2014/main" id="{5A3D429C-A550-4830-9930-A8D713E1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844550"/>
            <a:ext cx="86960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S" altLang="en-US" sz="1200" b="1" dirty="0"/>
              <a:t>Nota: Al Cuadro de MP para Dominar solo hace falta agregar el punto 30, todos los demás puntos son los mismos</a:t>
            </a:r>
          </a:p>
        </p:txBody>
      </p:sp>
      <p:sp>
        <p:nvSpPr>
          <p:cNvPr id="100436" name="Down Arrow 13">
            <a:extLst>
              <a:ext uri="{FF2B5EF4-FFF2-40B4-BE49-F238E27FC236}">
                <a16:creationId xmlns:a16="http://schemas.microsoft.com/office/drawing/2014/main" id="{0CA5AD04-591F-4146-8872-01F6492EC61D}"/>
              </a:ext>
            </a:extLst>
          </p:cNvPr>
          <p:cNvSpPr>
            <a:spLocks noChangeArrowheads="1"/>
          </p:cNvSpPr>
          <p:nvPr/>
        </p:nvSpPr>
        <p:spPr bwMode="auto">
          <a:xfrm rot="4946037">
            <a:off x="6442869" y="3936206"/>
            <a:ext cx="300038" cy="587375"/>
          </a:xfrm>
          <a:prstGeom prst="downArrow">
            <a:avLst>
              <a:gd name="adj1" fmla="val 50000"/>
              <a:gd name="adj2" fmla="val 5008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n-US"/>
          </a:p>
        </p:txBody>
      </p:sp>
      <p:sp>
        <p:nvSpPr>
          <p:cNvPr id="100437" name="TextBox 9">
            <a:extLst>
              <a:ext uri="{FF2B5EF4-FFF2-40B4-BE49-F238E27FC236}">
                <a16:creationId xmlns:a16="http://schemas.microsoft.com/office/drawing/2014/main" id="{CE23553D-6A23-4D36-A492-4CF1E3310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75" y="4972050"/>
            <a:ext cx="985838" cy="6001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altLang="en-US" sz="1100" dirty="0"/>
              <a:t>Dirección del rocío de agua</a:t>
            </a:r>
          </a:p>
        </p:txBody>
      </p:sp>
    </p:spTree>
    <p:custDataLst>
      <p:tags r:id="rId1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4137B1D8-C8E1-40EC-9217-808D1896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206" y="3198812"/>
            <a:ext cx="5843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ES" altLang="en-US" sz="2400" b="1">
                <a:solidFill>
                  <a:schemeClr val="accent2">
                    <a:lumMod val="75000"/>
                  </a:schemeClr>
                </a:solidFill>
              </a:rPr>
              <a:t>Hoja de Revisada de Pre-Entrega</a:t>
            </a:r>
          </a:p>
        </p:txBody>
      </p:sp>
    </p:spTree>
    <p:custDataLst>
      <p:tags r:id="rId1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>
            <a:extLst>
              <a:ext uri="{FF2B5EF4-FFF2-40B4-BE49-F238E27FC236}">
                <a16:creationId xmlns:a16="http://schemas.microsoft.com/office/drawing/2014/main" id="{17A86986-A9FE-4993-8299-FA4E004E5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25"/>
            <a:ext cx="8062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solidFill>
                  <a:schemeClr val="bg1"/>
                </a:solidFill>
              </a:rPr>
              <a:t>Lista de Inspección de Pre Entrega – Común para todos los modelos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624D05-BF51-4DBD-9E69-FC007DEC4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142911"/>
              </p:ext>
            </p:extLst>
          </p:nvPr>
        </p:nvGraphicFramePr>
        <p:xfrm>
          <a:off x="209550" y="874713"/>
          <a:ext cx="8672512" cy="5912511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609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1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1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9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9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2034">
                <a:tc gridSpan="6"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Hoja de Revisión de Pre-Entrega (Pares de apriete para Dominar 400 UG)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034">
                <a:tc gridSpan="4"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Distribuidor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Código Distribuidor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34">
                <a:tc gridSpan="4"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Modelo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Ciudad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34">
                <a:tc gridSpan="4"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Nº</a:t>
                      </a:r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de chasis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Fecha del PDI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034">
                <a:tc gridSpan="4"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Nº</a:t>
                      </a:r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de motor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PDI hecho por: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034">
                <a:tc gridSpan="6"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1. Revise los siguientes puntos antes de arrancar el vehículo</a:t>
                      </a:r>
                    </a:p>
                  </a:txBody>
                  <a:tcPr marL="6240" marR="6240" marT="62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9013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Punto de revisión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Qué revisar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Cómo revisar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Recomendación/</a:t>
                      </a:r>
                    </a:p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Referencia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Observación</a:t>
                      </a:r>
                    </a:p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del taller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Herramientas,</a:t>
                      </a:r>
                    </a:p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equipo y</a:t>
                      </a:r>
                    </a:p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consumibles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5992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Aceite del motor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Nivel de aceite</a:t>
                      </a:r>
                    </a:p>
                    <a:p>
                      <a:pPr marL="228600" indent="-228600" algn="l" rtl="0" fontAlgn="t">
                        <a:buAutoNum type="arabicPeriod"/>
                      </a:pPr>
                      <a:endParaRPr lang="es-ES" sz="10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Fugas de aceite si las hubiera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Estacionar el vehículo sobre el parador central</a:t>
                      </a:r>
                    </a:p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(vehículos sin parador central deben estacionarse rectos con ambas ruedas</a:t>
                      </a:r>
                    </a:p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descansando en una superficie plana)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Motor frío: El nivel de aceite debe estar entre las marcas superior e inferior del visor de nivel.</a:t>
                      </a:r>
                    </a:p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Revise este punto luego de realizar la prueba de conducción.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Embudo para llenar el aceite.</a:t>
                      </a:r>
                    </a:p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Aceite Bajaj</a:t>
                      </a:r>
                      <a:r>
                        <a:rPr lang="es-ES" sz="1000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Genuino </a:t>
                      </a: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10W50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Tubería de</a:t>
                      </a:r>
                    </a:p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combustible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1. Tubería y seguro</a:t>
                      </a:r>
                    </a:p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2. Fugas de combustible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Visual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_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Espejos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Instalación</a:t>
                      </a:r>
                    </a:p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Ajuste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Ajustar el espejo de acuerdo a requerimientos del usuario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Visión clara hacia atrás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936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Protector de piernas y faldas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Facilidad de instalación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_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Soportes bien ajustados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40332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Refrigerante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Nivel de refrigerante</a:t>
                      </a:r>
                    </a:p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Fugas de refrigerante si las hubiera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Para revisar el nivel en vehículos sin parador central deben estacionarse rectos con ambas ruedas</a:t>
                      </a:r>
                    </a:p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descansando en una superficie plana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Motor frío: Nivel del refrigerante entre las marcas MAX y MIN, rellene si es necesario.</a:t>
                      </a:r>
                    </a:p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Revise este punto luego de realizar la prueba de conducción.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Refrigerante BAJAJ </a:t>
                      </a:r>
                      <a:r>
                        <a:rPr lang="es-ES" sz="1000" kern="120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Koolex</a:t>
                      </a: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.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84673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Líquido de freno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1. Nivel en el recipiente del</a:t>
                      </a:r>
                    </a:p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freno delantero y del freno posterior.</a:t>
                      </a:r>
                    </a:p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2. Fugas del líquido refrigerante si las hubiera.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Visual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Nivel por encima de la marca MIN, rellene si es necesario. </a:t>
                      </a:r>
                    </a:p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Revise este punto luego de realizar la prueba de conducción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Líquido de freno DOT4.</a:t>
                      </a:r>
                    </a:p>
                    <a:p>
                      <a:pPr algn="l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Bomba sifón para realizar la purga del Sistema</a:t>
                      </a:r>
                    </a:p>
                  </a:txBody>
                  <a:tcPr marL="35996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A0ABD4-A7BC-42D2-92E5-92EA24164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076458"/>
              </p:ext>
            </p:extLst>
          </p:nvPr>
        </p:nvGraphicFramePr>
        <p:xfrm>
          <a:off x="196850" y="874713"/>
          <a:ext cx="8650286" cy="5369277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604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7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9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3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631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Punto de revisión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Qué revisar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Cómo revisar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Recomendación/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Referencia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Observación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del taller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Herramientas,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equipo y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consumibles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631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Operación de cerraduras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Suave operación de la cerradura de encendido, del asiento, de la cubierta lateral izq y la tapa del depósito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Usando la llave de 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vehículo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Inserte la llave del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vehículo en la cerradura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y revise la operación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811"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Batería </a:t>
                      </a:r>
                      <a:b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</a:br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*(Carga inicial de 12 h para una batería de 2.5Ah llenando el electrolito)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Condición de carga de la batería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 acuerdo al SOP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 verde: Batería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completamente cargada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 amarillo: Batería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parcialmente cargada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LED rojo: Batería muy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descargada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1. Probador de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baterías Midtronics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2. Cargador de baterías VRLA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3. Agua destilada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4. Grado del electrolito.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5. Gotero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6. Vaselina</a:t>
                      </a:r>
                      <a:b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</a:br>
                      <a:endParaRPr lang="es-ES" sz="1000" kern="1200" noProof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672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Ajuste de los bornes y uso de vaselina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Conecte los cables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Asegúrese de la firme conexión de los bornes positivo y negativo. Use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vaselina en los terminales y coloque la cubierta del borne positivo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3581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Presión de neumáticos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Presión en los</a:t>
                      </a:r>
                    </a:p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neumáticos</a:t>
                      </a:r>
                    </a:p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delantero y</a:t>
                      </a:r>
                    </a:p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posterior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Revise la presión de ambos neumáticos usando un manómetro.</a:t>
                      </a:r>
                    </a:p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Rellene aire usando una conexión neumática/ bomba de pie e buena calidad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Refiérase a la etiqueta que indica la presión fijada en la cubierta de cadena o basculante.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Manómetro de neumáticos. </a:t>
                      </a:r>
                    </a:p>
                    <a:p>
                      <a:pPr marL="228600" indent="-228600" algn="l" rtl="0" fontAlgn="t">
                        <a:buAutoNum type="arabicPeriod"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Una bomba de pie de buena calidad, conexión neumática con provisión para llenar aire.</a:t>
                      </a:r>
                    </a:p>
                  </a:txBody>
                  <a:tcPr marL="36002" marR="6534" marT="6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2">
            <a:extLst>
              <a:ext uri="{FF2B5EF4-FFF2-40B4-BE49-F238E27FC236}">
                <a16:creationId xmlns:a16="http://schemas.microsoft.com/office/drawing/2014/main" id="{E19E28E5-3C9D-4AB1-9A50-9F677563E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25"/>
            <a:ext cx="8062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solidFill>
                  <a:schemeClr val="bg1"/>
                </a:solidFill>
              </a:rPr>
              <a:t>Lista de Inspección de Pre Entrega – Común para todos los modelos</a:t>
            </a:r>
          </a:p>
        </p:txBody>
      </p:sp>
    </p:spTree>
    <p:custDataLst>
      <p:tags r:id="rId1"/>
    </p:custData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565A34-621D-4DF5-B04F-B774CF05B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721008"/>
              </p:ext>
            </p:extLst>
          </p:nvPr>
        </p:nvGraphicFramePr>
        <p:xfrm>
          <a:off x="187325" y="849313"/>
          <a:ext cx="8683625" cy="581084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611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36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3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7255">
                  <a:extLst>
                    <a:ext uri="{9D8B030D-6E8A-4147-A177-3AD203B41FA5}">
                      <a16:colId xmlns:a16="http://schemas.microsoft.com/office/drawing/2014/main" val="3202227508"/>
                    </a:ext>
                  </a:extLst>
                </a:gridCol>
              </a:tblGrid>
              <a:tr h="617237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Punto de revisión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Qué revisar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Cómo revisar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Recomendación/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Referencia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es-ES" sz="1000" b="1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Observación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del taller</a:t>
                      </a:r>
                    </a:p>
                    <a:p>
                      <a:pPr algn="ctr" rtl="0" fontAlgn="t"/>
                      <a:endParaRPr lang="es-ES" sz="1000" b="1" kern="1200" noProof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Herramientas,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equipo y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consumibles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913">
                <a:tc rowSpan="2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Frenos</a:t>
                      </a:r>
                      <a:endParaRPr lang="es-ES" sz="10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Juego libre de la manija de freno delantero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Use calibrador de láminas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No aplicable para vehículos con disco de freno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IN" sz="10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Use calibrador de láminas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00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Juego libre del pedal de freno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Use calibrador de láminas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No aplicable para vehículos con disco de freno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US" sz="10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Calibrador para revisar el juego del pedal/ holgura de la cadena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38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Manija de embrague/ acelerador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Juego libre de las manijas de embrague y acelerador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Use un calibrador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Juego libre 2-3 mm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US" sz="100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Calibrador de láminas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25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Cadena de arrastre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Holgura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Use el medidor de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la holgura de cadena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Holgura: 20-30 mm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IN" sz="100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Medidor de holgura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del juego del pedal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y de la cadena de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transmisión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38">
                <a:tc rowSpan="5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Par de apriete -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Sujetadores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Eje delantero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Usar una llave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dinamométrica 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2.4 – 2.6Kgfm (23.5 – 25.5 N.m)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IN" sz="10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Llave dinamométrica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20 kgf-m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3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Eje posterior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IN" sz="10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9.0 – 11.0 Kgfm (88.3 – 107.9 N.m)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IN" sz="10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43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Eje del basculante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IN" sz="10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13.0 – 15.0 Kgfm  (127.5 – 147.2 N.m)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IN" sz="10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3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Estribo del piloto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IN" sz="10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1.8 – 2.2 Kgfm (17.7 – 21.6 N.m)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IN" sz="10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275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Pernos </a:t>
                      </a: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 soporte del motor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IN" sz="10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Del: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Sup 2.4 - 2.6 Kgfm (23.5-25.5 Nm),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Inferior 4.5 -5.0 Kgfm (44.1-49.1Nm)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Post. Sup e Inf 6.5 Kgf (63.8 Nm)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IN" sz="10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7642" marT="76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7642" marT="76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919">
                <a:tc gridSpan="7"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2. Puntos de revisión durante / luego de arrancar el vehículo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6719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Operación de interruptores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Interruptores de control der e izq, interruptor de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encendido, interruptores de</a:t>
                      </a:r>
                    </a:p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embrague y de freno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Revise la suave operación y funcionamiento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_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319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Bocina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Conexión y sonido de la bocina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Escuchar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_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6719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Todas las luces funcionando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Faro delantero, faro posterior/ freno, direccionales, luz velocímetro, luz de Placa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Revise funcionamiento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_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Text Box 2">
            <a:extLst>
              <a:ext uri="{FF2B5EF4-FFF2-40B4-BE49-F238E27FC236}">
                <a16:creationId xmlns:a16="http://schemas.microsoft.com/office/drawing/2014/main" id="{62C5C975-71F7-480A-9F49-1B4004228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25"/>
            <a:ext cx="8062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solidFill>
                  <a:schemeClr val="bg1"/>
                </a:solidFill>
              </a:rPr>
              <a:t>Lista de Inspección de Pre Entrega – Común para todos los modelos</a:t>
            </a:r>
          </a:p>
        </p:txBody>
      </p:sp>
    </p:spTree>
    <p:custDataLst>
      <p:tags r:id="rId1"/>
    </p:custData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7B413F-CCD3-4680-83A4-D4F3235FE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833391"/>
              </p:ext>
            </p:extLst>
          </p:nvPr>
        </p:nvGraphicFramePr>
        <p:xfrm>
          <a:off x="187325" y="803275"/>
          <a:ext cx="8683625" cy="494074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611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3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3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02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1360">
                  <a:extLst>
                    <a:ext uri="{9D8B030D-6E8A-4147-A177-3AD203B41FA5}">
                      <a16:colId xmlns:a16="http://schemas.microsoft.com/office/drawing/2014/main" val="2980502729"/>
                    </a:ext>
                  </a:extLst>
                </a:gridCol>
              </a:tblGrid>
              <a:tr h="537787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Punto de revisión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Qué revisar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Cómo revisar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Recomendación/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Referencia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Observación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del taller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Herramientas,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equipo y</a:t>
                      </a:r>
                    </a:p>
                    <a:p>
                      <a:pPr algn="ctr" rtl="0" fontAlgn="t"/>
                      <a:r>
                        <a:rPr lang="es-ES" sz="1000" b="1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consumibles</a:t>
                      </a:r>
                    </a:p>
                  </a:txBody>
                  <a:tcPr marL="6240" marR="6240" marT="62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525">
                <a:tc rowSpan="2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Velocímetro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Funcionamiento del velocímetro, odómetro, cuentakilómetros parcial,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medidor de combustible, reloj </a:t>
                      </a:r>
                    </a:p>
                  </a:txBody>
                  <a:tcPr marL="35998" marR="9525" marT="9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Medidor de combustible: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Llenando el depósito.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Reloj: Configure el reloj si es necesario de acuerdo al SOP</a:t>
                      </a:r>
                    </a:p>
                  </a:txBody>
                  <a:tcPr marL="35998" marR="9525" marT="9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Velocímetro, odómetro,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cuenta-kilómetros funcionando mientras se realiza la prueba de manejo.</a:t>
                      </a:r>
                    </a:p>
                  </a:txBody>
                  <a:tcPr marL="35998" marR="9525" marT="9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s-ES" sz="1000" kern="1200" noProof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9525" marT="9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Embudo para llenar combustible y jarra de medición.</a:t>
                      </a:r>
                    </a:p>
                  </a:txBody>
                  <a:tcPr marL="35998" marR="9525" marT="95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447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Funcionamiento de todos </a:t>
                      </a:r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los íconos </a:t>
                      </a: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(</a:t>
                      </a:r>
                      <a:r>
                        <a:rPr lang="es-ES" sz="1000" kern="120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N,direccionales</a:t>
                      </a:r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, luz alta, presión de aceite,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temperatura del motor, batería baja, Fi, ABS,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indicador de servicio y Logo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Bajaj)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Observando los indicadores del velocímetro luego de colocar la cerradura de encendido en ON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El icono del ABS se apagará si la velocidad del vehículo es superior a 5 km/h. El icono Fi se encenderá si hay algún mal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funcionamiento en el sistema de inyección.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99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Faro delantero 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Revisión del enfoque de la luz alta y baja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 acuerdo al SOP revisar el enfoque del faro delantero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Refiérase al cuadro de valores del enfoque del faro delantero.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El enfoque debe revisarse con el conductor y a una distancia de 5 metros.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Cuadro de enfoque del faro delantero con la marca de 5 m.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176">
                <a:tc gridSpan="6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3. Puntos de Revisión durante la Prueba de Manejo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627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Cambios de marcha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Operación suave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En caso de cualquier problema durante la prueba de manejo, el vehículo deberá atenderse en el taller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Grasa multipropósito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Calibrador de láminas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Multimetro</a:t>
                      </a:r>
                      <a:endParaRPr lang="es-ES" sz="10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779">
                <a:tc rowSpan="2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Maniobrabilidad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Respuesta a la aceleración,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efectividad del freno delantero y posterior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s-ES" sz="1000" kern="1200" noProof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29057"/>
                  </a:ext>
                </a:extLst>
              </a:tr>
              <a:tr h="312667">
                <a:tc v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Driveability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Throttle response, Brakes effectiveness- Front &amp; Rear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Sonido del motor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Sin sonido anormal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kern="1200" noProof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35998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667">
                <a:tc gridSpan="6"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4. Inspección visual de abolladuras, rayones, óxido...</a:t>
                      </a: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32868370"/>
                  </a:ext>
                </a:extLst>
              </a:tr>
              <a:tr h="312667">
                <a:tc gridSpan="6">
                  <a:txBody>
                    <a:bodyPr/>
                    <a:lstStyle/>
                    <a:p>
                      <a:pPr algn="l" rtl="0" fontAlgn="t"/>
                      <a:r>
                        <a:rPr lang="es-ES" sz="10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5. Limpie el vehículo a fondo antes de entregarlo al cliente.</a:t>
                      </a: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2651275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9BDBAE8-DBFF-47B4-AABF-B8C7D804C7B6}"/>
              </a:ext>
            </a:extLst>
          </p:cNvPr>
          <p:cNvSpPr/>
          <p:nvPr/>
        </p:nvSpPr>
        <p:spPr>
          <a:xfrm>
            <a:off x="171450" y="5813425"/>
            <a:ext cx="8713788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1" fontAlgn="t" hangingPunct="1">
              <a:defRPr/>
            </a:pPr>
            <a:r>
              <a:rPr lang="es-ES" sz="1050" b="1" dirty="0">
                <a:solidFill>
                  <a:schemeClr val="accent2">
                    <a:lumMod val="75000"/>
                  </a:schemeClr>
                </a:solidFill>
              </a:rPr>
              <a:t>Nota:</a:t>
            </a:r>
          </a:p>
          <a:p>
            <a:pPr defTabSz="914400" eaLnBrk="1" fontAlgn="t" hangingPunct="1">
              <a:defRPr/>
            </a:pPr>
            <a:r>
              <a:rPr lang="es-ES" sz="1050" b="1" dirty="0">
                <a:solidFill>
                  <a:schemeClr val="accent2">
                    <a:lumMod val="75000"/>
                  </a:schemeClr>
                </a:solidFill>
              </a:rPr>
              <a:t>Para monitorizar el sistema se requiere emplear el sistema FIFO</a:t>
            </a:r>
          </a:p>
          <a:p>
            <a:pPr defTabSz="914400" eaLnBrk="1" fontAlgn="t" hangingPunct="1">
              <a:defRPr/>
            </a:pPr>
            <a:r>
              <a:rPr lang="es-ES" sz="1050" b="1" dirty="0">
                <a:solidFill>
                  <a:schemeClr val="accent2">
                    <a:lumMod val="75000"/>
                  </a:schemeClr>
                </a:solidFill>
              </a:rPr>
              <a:t>Los vehículos se enviarán a la red solo después de llevar a cabo el PDI en el concesionario.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57A682-B918-48A1-BE5A-FFAC8A204977}"/>
              </a:ext>
            </a:extLst>
          </p:cNvPr>
          <p:cNvSpPr/>
          <p:nvPr/>
        </p:nvSpPr>
        <p:spPr>
          <a:xfrm>
            <a:off x="187325" y="6477000"/>
            <a:ext cx="8713788" cy="254000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pPr defTabSz="914400" eaLnBrk="1" fontAlgn="t" hangingPunct="1">
              <a:defRPr/>
            </a:pPr>
            <a:r>
              <a:rPr lang="es-ES" sz="1050" b="1" dirty="0">
                <a:solidFill>
                  <a:schemeClr val="accent2">
                    <a:lumMod val="75000"/>
                  </a:schemeClr>
                </a:solidFill>
              </a:rPr>
              <a:t>No aplicable para Dominar</a:t>
            </a:r>
          </a:p>
        </p:txBody>
      </p:sp>
      <p:pic>
        <p:nvPicPr>
          <p:cNvPr id="105543" name="Picture 54" descr="Image result for back button img">
            <a:hlinkClick r:id="rId3" action="ppaction://hlinkpres?slideindex=2&amp;slidetitle=PowerPoint Presentation"/>
            <a:extLst>
              <a:ext uri="{FF2B5EF4-FFF2-40B4-BE49-F238E27FC236}">
                <a16:creationId xmlns:a16="http://schemas.microsoft.com/office/drawing/2014/main" id="{C6F0D8AA-87B3-48EA-887E-2A6601D9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6464300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A959BC27-DDB3-4C7C-8CEA-A49F68BF9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25"/>
            <a:ext cx="8062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solidFill>
                  <a:schemeClr val="bg1"/>
                </a:solidFill>
              </a:rPr>
              <a:t>Lista de Inspección de Pre Entrega – Común para todos los modelos</a:t>
            </a:r>
          </a:p>
        </p:txBody>
      </p:sp>
    </p:spTree>
    <p:custDataLst>
      <p:tags r:id="rId1"/>
    </p:custData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1CC4B461-EFBF-49EB-B5B4-FE4E1A996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31" y="3210719"/>
            <a:ext cx="4554538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Identificación de Piezas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53">
            <a:extLst>
              <a:ext uri="{FF2B5EF4-FFF2-40B4-BE49-F238E27FC236}">
                <a16:creationId xmlns:a16="http://schemas.microsoft.com/office/drawing/2014/main" id="{116CF5C1-1049-4E7A-AD95-3C78D6DD0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Cubierta de la Culata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07BD185-B3BF-4395-A335-D92E135A4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429883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JF511041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DT511027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soporte para la bujía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una placa grande para el respiradero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un empaque grande para la placa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provisión para soportar la bujía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una placa de respiradero pequeña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un empaque pequeño para la placa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7549" name="Picture 3">
            <a:extLst>
              <a:ext uri="{FF2B5EF4-FFF2-40B4-BE49-F238E27FC236}">
                <a16:creationId xmlns:a16="http://schemas.microsoft.com/office/drawing/2014/main" id="{3E22AC25-289D-495C-8038-6B1953D2F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1343025"/>
            <a:ext cx="1746250" cy="1198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50" name="Picture 4">
            <a:extLst>
              <a:ext uri="{FF2B5EF4-FFF2-40B4-BE49-F238E27FC236}">
                <a16:creationId xmlns:a16="http://schemas.microsoft.com/office/drawing/2014/main" id="{F7E1CF66-C902-46DC-A47C-42912872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347788"/>
            <a:ext cx="1698625" cy="119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51" name="Picture 6">
            <a:extLst>
              <a:ext uri="{FF2B5EF4-FFF2-40B4-BE49-F238E27FC236}">
                <a16:creationId xmlns:a16="http://schemas.microsoft.com/office/drawing/2014/main" id="{86024904-7F23-41FA-B098-266FB4071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1343025"/>
            <a:ext cx="1716088" cy="1198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52" name="Picture 7">
            <a:extLst>
              <a:ext uri="{FF2B5EF4-FFF2-40B4-BE49-F238E27FC236}">
                <a16:creationId xmlns:a16="http://schemas.microsoft.com/office/drawing/2014/main" id="{81DF6136-A7C8-4288-A38D-930ACA513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343025"/>
            <a:ext cx="1450975" cy="120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53" name="Oval 8">
            <a:extLst>
              <a:ext uri="{FF2B5EF4-FFF2-40B4-BE49-F238E27FC236}">
                <a16:creationId xmlns:a16="http://schemas.microsoft.com/office/drawing/2014/main" id="{F8B13AB0-95F4-4097-9139-DBDB1DC6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238" y="1419225"/>
            <a:ext cx="541337" cy="56832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07554" name="Oval 13">
            <a:extLst>
              <a:ext uri="{FF2B5EF4-FFF2-40B4-BE49-F238E27FC236}">
                <a16:creationId xmlns:a16="http://schemas.microsoft.com/office/drawing/2014/main" id="{D49AB50A-090D-4A36-B17B-96DA8190B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1419225"/>
            <a:ext cx="539750" cy="568325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07555" name="TextBox 9">
            <a:extLst>
              <a:ext uri="{FF2B5EF4-FFF2-40B4-BE49-F238E27FC236}">
                <a16:creationId xmlns:a16="http://schemas.microsoft.com/office/drawing/2014/main" id="{341B272D-4621-4A2B-AD3D-D1232CB13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4175" y="2541588"/>
            <a:ext cx="1422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000">
                <a:solidFill>
                  <a:srgbClr val="0000FF"/>
                </a:solidFill>
              </a:rPr>
              <a:t>Agujero de la bujía</a:t>
            </a:r>
          </a:p>
        </p:txBody>
      </p:sp>
      <p:cxnSp>
        <p:nvCxnSpPr>
          <p:cNvPr id="107556" name="Straight Arrow Connector 11">
            <a:extLst>
              <a:ext uri="{FF2B5EF4-FFF2-40B4-BE49-F238E27FC236}">
                <a16:creationId xmlns:a16="http://schemas.microsoft.com/office/drawing/2014/main" id="{D6AEEDA3-B859-4704-89DE-50366AFAB871}"/>
              </a:ext>
            </a:extLst>
          </p:cNvPr>
          <p:cNvCxnSpPr>
            <a:cxnSpLocks noChangeShapeType="1"/>
            <a:stCxn id="107555" idx="0"/>
            <a:endCxn id="107553" idx="4"/>
          </p:cNvCxnSpPr>
          <p:nvPr/>
        </p:nvCxnSpPr>
        <p:spPr bwMode="auto">
          <a:xfrm flipV="1">
            <a:off x="6175375" y="1987550"/>
            <a:ext cx="60325" cy="55403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557" name="TextBox 18">
            <a:extLst>
              <a:ext uri="{FF2B5EF4-FFF2-40B4-BE49-F238E27FC236}">
                <a16:creationId xmlns:a16="http://schemas.microsoft.com/office/drawing/2014/main" id="{8ACD7D1C-E0D9-408F-9908-2CC1D9334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63" y="2541588"/>
            <a:ext cx="1422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000">
                <a:solidFill>
                  <a:srgbClr val="0000FF"/>
                </a:solidFill>
              </a:rPr>
              <a:t>Placa de respiradero</a:t>
            </a:r>
          </a:p>
        </p:txBody>
      </p:sp>
      <p:cxnSp>
        <p:nvCxnSpPr>
          <p:cNvPr id="107558" name="Straight Arrow Connector 19">
            <a:extLst>
              <a:ext uri="{FF2B5EF4-FFF2-40B4-BE49-F238E27FC236}">
                <a16:creationId xmlns:a16="http://schemas.microsoft.com/office/drawing/2014/main" id="{80BBF672-C4B3-4CB0-8661-57E9A45AD8C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861300" y="2038350"/>
            <a:ext cx="60325" cy="55403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559" name="TextBox 20">
            <a:extLst>
              <a:ext uri="{FF2B5EF4-FFF2-40B4-BE49-F238E27FC236}">
                <a16:creationId xmlns:a16="http://schemas.microsoft.com/office/drawing/2014/main" id="{627AC41E-CF8E-4669-8F3D-CE313B7FC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2535238"/>
            <a:ext cx="1422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000">
                <a:solidFill>
                  <a:srgbClr val="0000FF"/>
                </a:solidFill>
              </a:rPr>
              <a:t>Placa de respiradero</a:t>
            </a:r>
          </a:p>
        </p:txBody>
      </p:sp>
      <p:cxnSp>
        <p:nvCxnSpPr>
          <p:cNvPr id="107560" name="Straight Arrow Connector 21">
            <a:extLst>
              <a:ext uri="{FF2B5EF4-FFF2-40B4-BE49-F238E27FC236}">
                <a16:creationId xmlns:a16="http://schemas.microsoft.com/office/drawing/2014/main" id="{69050D24-CC87-41C5-86CB-BCB184B463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21150" y="2032000"/>
            <a:ext cx="60325" cy="55403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7561" name="Picture 14">
            <a:extLst>
              <a:ext uri="{FF2B5EF4-FFF2-40B4-BE49-F238E27FC236}">
                <a16:creationId xmlns:a16="http://schemas.microsoft.com/office/drawing/2014/main" id="{4B9BE06E-B373-4B4A-80A0-121D850F6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2816225"/>
            <a:ext cx="1701800" cy="104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62" name="TextBox 23">
            <a:extLst>
              <a:ext uri="{FF2B5EF4-FFF2-40B4-BE49-F238E27FC236}">
                <a16:creationId xmlns:a16="http://schemas.microsoft.com/office/drawing/2014/main" id="{3F85D45C-3BB6-4713-AA02-8F7E4FCDC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3836988"/>
            <a:ext cx="19827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altLang="en-US" sz="1000">
                <a:solidFill>
                  <a:srgbClr val="0000FF"/>
                </a:solidFill>
              </a:rPr>
              <a:t>Empaque Placa de respiradero</a:t>
            </a:r>
          </a:p>
        </p:txBody>
      </p:sp>
      <p:cxnSp>
        <p:nvCxnSpPr>
          <p:cNvPr id="107563" name="Straight Arrow Connector 24">
            <a:extLst>
              <a:ext uri="{FF2B5EF4-FFF2-40B4-BE49-F238E27FC236}">
                <a16:creationId xmlns:a16="http://schemas.microsoft.com/office/drawing/2014/main" id="{2AB8A277-4D04-499B-81DF-BBAA8E5126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35225" y="3333750"/>
            <a:ext cx="60325" cy="55403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7564" name="Picture 16">
            <a:extLst>
              <a:ext uri="{FF2B5EF4-FFF2-40B4-BE49-F238E27FC236}">
                <a16:creationId xmlns:a16="http://schemas.microsoft.com/office/drawing/2014/main" id="{31D1234A-93A9-4E54-B988-A3B238B21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770188"/>
            <a:ext cx="1738312" cy="1068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65" name="TextBox 27">
            <a:extLst>
              <a:ext uri="{FF2B5EF4-FFF2-40B4-BE49-F238E27FC236}">
                <a16:creationId xmlns:a16="http://schemas.microsoft.com/office/drawing/2014/main" id="{B086F74D-7D76-4B34-BBBA-D599FCA19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599" y="3832225"/>
            <a:ext cx="21877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altLang="en-US" sz="1000">
                <a:solidFill>
                  <a:srgbClr val="0000FF"/>
                </a:solidFill>
              </a:rPr>
              <a:t>Empaque Placa de respiradero</a:t>
            </a:r>
          </a:p>
        </p:txBody>
      </p:sp>
      <p:cxnSp>
        <p:nvCxnSpPr>
          <p:cNvPr id="107566" name="Straight Arrow Connector 28">
            <a:extLst>
              <a:ext uri="{FF2B5EF4-FFF2-40B4-BE49-F238E27FC236}">
                <a16:creationId xmlns:a16="http://schemas.microsoft.com/office/drawing/2014/main" id="{79E166CA-10C6-4338-8F72-BADF865DC14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27738" y="3327400"/>
            <a:ext cx="60325" cy="55562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53">
            <a:extLst>
              <a:ext uri="{FF2B5EF4-FFF2-40B4-BE49-F238E27FC236}">
                <a16:creationId xmlns:a16="http://schemas.microsoft.com/office/drawing/2014/main" id="{94A1A10A-16AE-4F32-A693-DD87F8CB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solidFill>
                  <a:schemeClr val="bg1"/>
                </a:solidFill>
              </a:rPr>
              <a:t>Empaque Cubierta de Culata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70B186-19CB-4C71-9B1E-E5B47C860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90925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JF511046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JY511128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Adecuado para el diseño con un solo eje de levas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Adecuado para el diseño con un eje de levas doble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8573" name="Picture 3">
            <a:extLst>
              <a:ext uri="{FF2B5EF4-FFF2-40B4-BE49-F238E27FC236}">
                <a16:creationId xmlns:a16="http://schemas.microsoft.com/office/drawing/2014/main" id="{A47ECB66-6BA6-4EFD-A1DE-DB16DAF25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1608138"/>
            <a:ext cx="2592387" cy="2090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74" name="Picture 4">
            <a:extLst>
              <a:ext uri="{FF2B5EF4-FFF2-40B4-BE49-F238E27FC236}">
                <a16:creationId xmlns:a16="http://schemas.microsoft.com/office/drawing/2014/main" id="{EB619B3C-030A-443D-A7FD-BE28F2822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1608138"/>
            <a:ext cx="3533775" cy="2090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49" name="Group 153">
            <a:extLst>
              <a:ext uri="{FF2B5EF4-FFF2-40B4-BE49-F238E27FC236}">
                <a16:creationId xmlns:a16="http://schemas.microsoft.com/office/drawing/2014/main" id="{6A282DEA-58BF-498B-9AFB-0206271E9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115753"/>
              </p:ext>
            </p:extLst>
          </p:nvPr>
        </p:nvGraphicFramePr>
        <p:xfrm>
          <a:off x="285750" y="1127125"/>
          <a:ext cx="4210050" cy="5262567"/>
        </p:xfrm>
        <a:graphic>
          <a:graphicData uri="http://schemas.openxmlformats.org/drawingml/2006/table">
            <a:tbl>
              <a:tblPr/>
              <a:tblGrid>
                <a:gridCol w="1477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2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Parámetro</a:t>
                      </a:r>
                    </a:p>
                  </a:txBody>
                  <a:tcPr marL="91416"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Especificaciones</a:t>
                      </a:r>
                    </a:p>
                  </a:txBody>
                  <a:tcPr marL="91416"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Tipo</a:t>
                      </a:r>
                    </a:p>
                  </a:txBody>
                  <a:tcPr marL="91416"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4 tiempos, cilindro único, Tipo DOHC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R="9524" marT="952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Diámetro</a:t>
                      </a:r>
                    </a:p>
                  </a:txBody>
                  <a:tcPr marL="91416"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89 mm</a:t>
                      </a:r>
                    </a:p>
                  </a:txBody>
                  <a:tcPr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Carrera</a:t>
                      </a:r>
                    </a:p>
                  </a:txBody>
                  <a:tcPr marL="91416"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60 mm</a:t>
                      </a:r>
                    </a:p>
                  </a:txBody>
                  <a:tcPr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Cilindrada</a:t>
                      </a:r>
                    </a:p>
                  </a:txBody>
                  <a:tcPr marL="91416"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373.27 </a:t>
                      </a:r>
                      <a:r>
                        <a:rPr lang="es-ES" altLang="en-US" sz="1200" kern="120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cc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Máx. Potencia Neta</a:t>
                      </a:r>
                    </a:p>
                  </a:txBody>
                  <a:tcPr marL="91416"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UG : 39.9 PS @ 8650 RPM</a:t>
                      </a:r>
                    </a:p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:        </a:t>
                      </a: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35 PS @ 8000 RPM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Máx. Par Neto</a:t>
                      </a:r>
                    </a:p>
                  </a:txBody>
                  <a:tcPr marL="91416"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UG : 35 </a:t>
                      </a:r>
                      <a:r>
                        <a:rPr lang="es-ES" altLang="en-US" sz="1200" kern="120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N.m</a:t>
                      </a: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@ 7000 RPM</a:t>
                      </a:r>
                    </a:p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:        </a:t>
                      </a: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35 </a:t>
                      </a:r>
                      <a:r>
                        <a:rPr lang="es-ES" sz="1200" kern="120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N.m</a:t>
                      </a: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@ 6500 RPM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Sistema de Encendido</a:t>
                      </a:r>
                    </a:p>
                  </a:txBody>
                  <a:tcPr marL="91416"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12V CC</a:t>
                      </a:r>
                    </a:p>
                  </a:txBody>
                  <a:tcPr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5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Cant. De Bujía</a:t>
                      </a:r>
                    </a:p>
                  </a:txBody>
                  <a:tcPr marL="91416"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3 und.</a:t>
                      </a:r>
                    </a:p>
                  </a:txBody>
                  <a:tcPr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5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Luz de bujías</a:t>
                      </a:r>
                    </a:p>
                  </a:txBody>
                  <a:tcPr marL="91416"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0.8 ~ 0.9 mm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R="91416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397" name="Text Box 53">
            <a:extLst>
              <a:ext uri="{FF2B5EF4-FFF2-40B4-BE49-F238E27FC236}">
                <a16:creationId xmlns:a16="http://schemas.microsoft.com/office/drawing/2014/main" id="{B97FD102-ED47-4199-A276-B175CBB67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803275"/>
            <a:ext cx="51530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sz="1400" b="1" dirty="0"/>
              <a:t>Motor y Transmisión</a:t>
            </a:r>
          </a:p>
        </p:txBody>
      </p:sp>
      <p:graphicFrame>
        <p:nvGraphicFramePr>
          <p:cNvPr id="5" name="Group 153">
            <a:extLst>
              <a:ext uri="{FF2B5EF4-FFF2-40B4-BE49-F238E27FC236}">
                <a16:creationId xmlns:a16="http://schemas.microsoft.com/office/drawing/2014/main" id="{1DB91895-234C-4694-9A5B-16CAB2F50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919240"/>
              </p:ext>
            </p:extLst>
          </p:nvPr>
        </p:nvGraphicFramePr>
        <p:xfrm>
          <a:off x="4572000" y="1125538"/>
          <a:ext cx="4210050" cy="1999775"/>
        </p:xfrm>
        <a:graphic>
          <a:graphicData uri="http://schemas.openxmlformats.org/drawingml/2006/table">
            <a:tbl>
              <a:tblPr/>
              <a:tblGrid>
                <a:gridCol w="159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altLang="en-US" sz="12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Parámetro</a:t>
                      </a:r>
                    </a:p>
                  </a:txBody>
                  <a:tcPr marL="91416" marR="91416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altLang="en-US" sz="12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Especificaciones</a:t>
                      </a:r>
                    </a:p>
                  </a:txBody>
                  <a:tcPr marL="91416" marR="91416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Transmisión</a:t>
                      </a:r>
                    </a:p>
                  </a:txBody>
                  <a:tcPr marL="91416" marR="91416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6 velocidades marcha constante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R="9524" marT="952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Patrón de cambios</a:t>
                      </a:r>
                    </a:p>
                  </a:txBody>
                  <a:tcPr marL="91416" marR="91416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 abajo 5 arriba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R="91416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Lubricación del motor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16" marR="91416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Suministro presurizado de aceite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R="91416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Refrigeración del motor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1416" marR="91416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Refrigerado por agua (Líquido)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R="91416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Group 153">
            <a:extLst>
              <a:ext uri="{FF2B5EF4-FFF2-40B4-BE49-F238E27FC236}">
                <a16:creationId xmlns:a16="http://schemas.microsoft.com/office/drawing/2014/main" id="{BAF030B3-083E-406E-8CB5-24A19902D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036760"/>
              </p:ext>
            </p:extLst>
          </p:nvPr>
        </p:nvGraphicFramePr>
        <p:xfrm>
          <a:off x="4572000" y="3354388"/>
          <a:ext cx="4210050" cy="1973262"/>
        </p:xfrm>
        <a:graphic>
          <a:graphicData uri="http://schemas.openxmlformats.org/drawingml/2006/table">
            <a:tbl>
              <a:tblPr/>
              <a:tblGrid>
                <a:gridCol w="1593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487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sz="1200" b="1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Detalles del aceite del motor:</a:t>
                      </a:r>
                    </a:p>
                  </a:txBody>
                  <a:tcPr marL="91416" marR="91416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91416" marR="91416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9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Grado</a:t>
                      </a:r>
                    </a:p>
                  </a:txBody>
                  <a:tcPr marL="91416" marR="91416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Bajaj DTS-I 10000 (SAE 10W50 API ‘SJ’ +</a:t>
                      </a:r>
                      <a:r>
                        <a:rPr lang="es-ES" sz="1200" kern="12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JASO ‘MA2’)</a:t>
                      </a:r>
                    </a:p>
                  </a:txBody>
                  <a:tcPr marR="9524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4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Drenaje y relleno</a:t>
                      </a:r>
                    </a:p>
                  </a:txBody>
                  <a:tcPr marL="91416" marR="91416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UG : 1700 ml</a:t>
                      </a:r>
                    </a:p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:        </a:t>
                      </a: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1500 ml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R="9524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3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Reparación total</a:t>
                      </a:r>
                    </a:p>
                  </a:txBody>
                  <a:tcPr marL="91416" marR="91416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UG : </a:t>
                      </a:r>
                      <a:r>
                        <a:rPr lang="es-E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1950 ml</a:t>
                      </a:r>
                      <a:endParaRPr lang="es-ES" altLang="en-US" sz="12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 Unicode MS" panose="020B0604020202020204" pitchFamily="34" charset="-128"/>
                      </a:endParaRPr>
                    </a:p>
                    <a:p>
                      <a:pPr marL="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20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 Unicode MS" panose="020B0604020202020204" pitchFamily="34" charset="-128"/>
                        </a:rPr>
                        <a:t>Dominar :        1800 ml</a:t>
                      </a:r>
                    </a:p>
                  </a:txBody>
                  <a:tcPr marR="91416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434" name="TextBox 1">
            <a:extLst>
              <a:ext uri="{FF2B5EF4-FFF2-40B4-BE49-F238E27FC236}">
                <a16:creationId xmlns:a16="http://schemas.microsoft.com/office/drawing/2014/main" id="{F79AF794-1558-41F4-895B-227E7ADEC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507163"/>
            <a:ext cx="87280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1100" b="1" i="1" dirty="0"/>
              <a:t>Nota: Las filas resaltadas en amarillo indican las especificaciones modificadas en la Dominar 400UG, el resto permanece igual.</a:t>
            </a:r>
          </a:p>
        </p:txBody>
      </p:sp>
      <p:sp>
        <p:nvSpPr>
          <p:cNvPr id="15435" name="Text Box 53">
            <a:extLst>
              <a:ext uri="{FF2B5EF4-FFF2-40B4-BE49-F238E27FC236}">
                <a16:creationId xmlns:a16="http://schemas.microsoft.com/office/drawing/2014/main" id="{D5AC4745-C27D-467A-A8FA-63C1B884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688"/>
            <a:ext cx="51530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s-ES" altLang="en-US" b="1">
                <a:solidFill>
                  <a:schemeClr val="bg1"/>
                </a:solidFill>
              </a:rPr>
              <a:t>Especificaciones Técnicas</a:t>
            </a:r>
          </a:p>
        </p:txBody>
      </p:sp>
    </p:spTree>
    <p:custDataLst>
      <p:tags r:id="rId1"/>
    </p:custData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53">
            <a:extLst>
              <a:ext uri="{FF2B5EF4-FFF2-40B4-BE49-F238E27FC236}">
                <a16:creationId xmlns:a16="http://schemas.microsoft.com/office/drawing/2014/main" id="{78157AA8-DAC1-4F8E-83AB-3D540F45F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Culata Completa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F7F48C-4AB9-4F1C-92D9-5CBAE0DA0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308981"/>
              </p:ext>
            </p:extLst>
          </p:nvPr>
        </p:nvGraphicFramePr>
        <p:xfrm>
          <a:off x="211138" y="909638"/>
          <a:ext cx="8667749" cy="52530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9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236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2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36JF0050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Partes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1177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Adecuada para un solo eje de levas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Montaje de la bujía (Flecha azul) </a:t>
                      </a:r>
                    </a:p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Lado IZQ 2 und</a:t>
                      </a:r>
                    </a:p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Lado DER 1 und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Cara superior: Diseño en diagonal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Adecuada para el diseño con doble eje de levas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Montaje de la bujía (Flecha azul)</a:t>
                      </a:r>
                    </a:p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Lado IZQ 1 und, </a:t>
                      </a:r>
                    </a:p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Lado DER 1 und, </a:t>
                      </a:r>
                    </a:p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Superior 1 und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Cara superior: Diseño recto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10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– </a:t>
                      </a:r>
                      <a:r>
                        <a:rPr lang="es-ES" sz="1200" b="1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El soporte de leva y la culata deben reemplazarse en conjunto</a:t>
                      </a:r>
                    </a:p>
                  </a:txBody>
                  <a:tcPr marL="91443" marR="91443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9597" name="Picture 10">
            <a:extLst>
              <a:ext uri="{FF2B5EF4-FFF2-40B4-BE49-F238E27FC236}">
                <a16:creationId xmlns:a16="http://schemas.microsoft.com/office/drawing/2014/main" id="{1B4DC949-6129-4CF4-8639-4E7111B58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1379538"/>
            <a:ext cx="1828800" cy="151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98" name="Picture 12">
            <a:extLst>
              <a:ext uri="{FF2B5EF4-FFF2-40B4-BE49-F238E27FC236}">
                <a16:creationId xmlns:a16="http://schemas.microsoft.com/office/drawing/2014/main" id="{4CD18060-1574-4B65-AB9C-6F3365B53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379538"/>
            <a:ext cx="1725612" cy="151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99" name="Picture 15">
            <a:extLst>
              <a:ext uri="{FF2B5EF4-FFF2-40B4-BE49-F238E27FC236}">
                <a16:creationId xmlns:a16="http://schemas.microsoft.com/office/drawing/2014/main" id="{25F82BBA-7BC1-4A61-B399-18F9DB1F8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379538"/>
            <a:ext cx="1744663" cy="151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00" name="Picture 17">
            <a:extLst>
              <a:ext uri="{FF2B5EF4-FFF2-40B4-BE49-F238E27FC236}">
                <a16:creationId xmlns:a16="http://schemas.microsoft.com/office/drawing/2014/main" id="{5954E0A0-1668-4F3F-8514-91504C8D9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1379538"/>
            <a:ext cx="1736725" cy="151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01" name="Picture 22">
            <a:extLst>
              <a:ext uri="{FF2B5EF4-FFF2-40B4-BE49-F238E27FC236}">
                <a16:creationId xmlns:a16="http://schemas.microsoft.com/office/drawing/2014/main" id="{A751F93D-D96E-4C74-AA66-936E6778C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2900363"/>
            <a:ext cx="1593850" cy="1154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02" name="Picture 25">
            <a:extLst>
              <a:ext uri="{FF2B5EF4-FFF2-40B4-BE49-F238E27FC236}">
                <a16:creationId xmlns:a16="http://schemas.microsoft.com/office/drawing/2014/main" id="{237DD596-F66B-49AD-B782-3C4F5D65F2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2894013"/>
            <a:ext cx="1560512" cy="117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603" name="Left Arrow 26">
            <a:extLst>
              <a:ext uri="{FF2B5EF4-FFF2-40B4-BE49-F238E27FC236}">
                <a16:creationId xmlns:a16="http://schemas.microsoft.com/office/drawing/2014/main" id="{8EB58F3D-D3F5-48B3-93BE-35021BCF2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050" y="1547813"/>
            <a:ext cx="293688" cy="227012"/>
          </a:xfrm>
          <a:prstGeom prst="leftArrow">
            <a:avLst>
              <a:gd name="adj1" fmla="val 50000"/>
              <a:gd name="adj2" fmla="val 50089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09604" name="Left Arrow 29">
            <a:extLst>
              <a:ext uri="{FF2B5EF4-FFF2-40B4-BE49-F238E27FC236}">
                <a16:creationId xmlns:a16="http://schemas.microsoft.com/office/drawing/2014/main" id="{913601AB-2231-4273-A607-2131C9A98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2473325"/>
            <a:ext cx="295275" cy="227013"/>
          </a:xfrm>
          <a:prstGeom prst="leftArrow">
            <a:avLst>
              <a:gd name="adj1" fmla="val 50000"/>
              <a:gd name="adj2" fmla="val 5036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09605" name="Left Arrow 30">
            <a:extLst>
              <a:ext uri="{FF2B5EF4-FFF2-40B4-BE49-F238E27FC236}">
                <a16:creationId xmlns:a16="http://schemas.microsoft.com/office/drawing/2014/main" id="{2E93D959-70EC-4273-8548-7B3459AA1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5275" y="2586038"/>
            <a:ext cx="293688" cy="228600"/>
          </a:xfrm>
          <a:prstGeom prst="leftArrow">
            <a:avLst>
              <a:gd name="adj1" fmla="val 50000"/>
              <a:gd name="adj2" fmla="val 49741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09606" name="Left Arrow 31">
            <a:extLst>
              <a:ext uri="{FF2B5EF4-FFF2-40B4-BE49-F238E27FC236}">
                <a16:creationId xmlns:a16="http://schemas.microsoft.com/office/drawing/2014/main" id="{DC8AEE20-35B5-4443-8867-C32F5F433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2179638"/>
            <a:ext cx="293688" cy="227012"/>
          </a:xfrm>
          <a:prstGeom prst="leftArrow">
            <a:avLst>
              <a:gd name="adj1" fmla="val 50000"/>
              <a:gd name="adj2" fmla="val 50089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09607" name="Left Arrow 32">
            <a:extLst>
              <a:ext uri="{FF2B5EF4-FFF2-40B4-BE49-F238E27FC236}">
                <a16:creationId xmlns:a16="http://schemas.microsoft.com/office/drawing/2014/main" id="{1E62CC40-55E8-4160-8296-D53D5B5B6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75" y="2481263"/>
            <a:ext cx="293688" cy="228600"/>
          </a:xfrm>
          <a:prstGeom prst="leftArrow">
            <a:avLst>
              <a:gd name="adj1" fmla="val 50000"/>
              <a:gd name="adj2" fmla="val 49741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09608" name="Left Arrow 33">
            <a:extLst>
              <a:ext uri="{FF2B5EF4-FFF2-40B4-BE49-F238E27FC236}">
                <a16:creationId xmlns:a16="http://schemas.microsoft.com/office/drawing/2014/main" id="{4FD36066-9407-4163-B52B-0E05F1A57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263" y="2513013"/>
            <a:ext cx="293687" cy="228600"/>
          </a:xfrm>
          <a:prstGeom prst="leftArrow">
            <a:avLst>
              <a:gd name="adj1" fmla="val 50000"/>
              <a:gd name="adj2" fmla="val 49741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53">
            <a:extLst>
              <a:ext uri="{FF2B5EF4-FFF2-40B4-BE49-F238E27FC236}">
                <a16:creationId xmlns:a16="http://schemas.microsoft.com/office/drawing/2014/main" id="{C0D67C48-7D89-4A6B-B2DE-27317798F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Empaque de Culata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0B5BA0-AE97-4CBD-A1E8-2BE8137BF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941183"/>
              </p:ext>
            </p:extLst>
          </p:nvPr>
        </p:nvGraphicFramePr>
        <p:xfrm>
          <a:off x="211138" y="909638"/>
          <a:ext cx="8667749" cy="53038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323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460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5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JF511049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JY511139</a:t>
                      </a:r>
                    </a:p>
                  </a:txBody>
                  <a:tcPr marL="91428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750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Cavidad de la guía de cadena es diferente a D400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Cavidad de la guía de cadena es diferente a D400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5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0621" name="Picture 3">
            <a:extLst>
              <a:ext uri="{FF2B5EF4-FFF2-40B4-BE49-F238E27FC236}">
                <a16:creationId xmlns:a16="http://schemas.microsoft.com/office/drawing/2014/main" id="{FD2AD794-FE3E-4F54-84B9-0F0D0E89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9" t="20950" r="9752" b="8501"/>
          <a:stretch>
            <a:fillRect/>
          </a:stretch>
        </p:blipFill>
        <p:spPr bwMode="auto">
          <a:xfrm>
            <a:off x="5492750" y="1379538"/>
            <a:ext cx="3127375" cy="262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22" name="Picture 4">
            <a:extLst>
              <a:ext uri="{FF2B5EF4-FFF2-40B4-BE49-F238E27FC236}">
                <a16:creationId xmlns:a16="http://schemas.microsoft.com/office/drawing/2014/main" id="{5818E01E-8C80-49A3-A47D-2CD042EE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250" r="16066" b="14375"/>
          <a:stretch>
            <a:fillRect/>
          </a:stretch>
        </p:blipFill>
        <p:spPr bwMode="auto">
          <a:xfrm>
            <a:off x="1912938" y="1379538"/>
            <a:ext cx="2811462" cy="262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23" name="Rectangle 9">
            <a:extLst>
              <a:ext uri="{FF2B5EF4-FFF2-40B4-BE49-F238E27FC236}">
                <a16:creationId xmlns:a16="http://schemas.microsoft.com/office/drawing/2014/main" id="{795E3CA4-5930-48C7-8953-E8B522117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1758950"/>
            <a:ext cx="682625" cy="2003425"/>
          </a:xfrm>
          <a:prstGeom prst="rect">
            <a:avLst/>
          </a:prstGeom>
          <a:noFill/>
          <a:ln w="28575" algn="ctr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10624" name="Rectangle 10">
            <a:extLst>
              <a:ext uri="{FF2B5EF4-FFF2-40B4-BE49-F238E27FC236}">
                <a16:creationId xmlns:a16="http://schemas.microsoft.com/office/drawing/2014/main" id="{92274FD4-12EF-4E4A-BD12-A0E03EB15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013" y="1528763"/>
            <a:ext cx="819150" cy="2325687"/>
          </a:xfrm>
          <a:prstGeom prst="rect">
            <a:avLst/>
          </a:prstGeom>
          <a:noFill/>
          <a:ln w="28575" algn="ctr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53">
            <a:extLst>
              <a:ext uri="{FF2B5EF4-FFF2-40B4-BE49-F238E27FC236}">
                <a16:creationId xmlns:a16="http://schemas.microsoft.com/office/drawing/2014/main" id="{B214F7B6-CA54-418E-BC2E-DC6201173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 dirty="0">
                <a:solidFill>
                  <a:schemeClr val="bg1"/>
                </a:solidFill>
              </a:rPr>
              <a:t>Buje de la Bujía - Superior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E5ACD8-5237-4FEF-943D-A8A17A1AA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55519"/>
              </p:ext>
            </p:extLst>
          </p:nvPr>
        </p:nvGraphicFramePr>
        <p:xfrm>
          <a:off x="211138" y="909638"/>
          <a:ext cx="8667749" cy="53038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323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460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5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JY511068</a:t>
                      </a:r>
                    </a:p>
                  </a:txBody>
                  <a:tcPr marL="91428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750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buje para la bujía superior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buje para la bujía superior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5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1645" name="Picture 3">
            <a:extLst>
              <a:ext uri="{FF2B5EF4-FFF2-40B4-BE49-F238E27FC236}">
                <a16:creationId xmlns:a16="http://schemas.microsoft.com/office/drawing/2014/main" id="{86AF480C-EBF7-464D-85F4-D82B5751B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3" t="33401" r="11925" b="11935"/>
          <a:stretch>
            <a:fillRect/>
          </a:stretch>
        </p:blipFill>
        <p:spPr bwMode="auto">
          <a:xfrm>
            <a:off x="5938838" y="1379538"/>
            <a:ext cx="2162175" cy="263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53">
            <a:extLst>
              <a:ext uri="{FF2B5EF4-FFF2-40B4-BE49-F238E27FC236}">
                <a16:creationId xmlns:a16="http://schemas.microsoft.com/office/drawing/2014/main" id="{339A1DFF-B9F7-444A-B978-C6BF26113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Válvulas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0CF62-C20F-431C-B5DF-CC72A83C0D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219364"/>
              </p:ext>
            </p:extLst>
          </p:nvPr>
        </p:nvGraphicFramePr>
        <p:xfrm>
          <a:off x="211138" y="909638"/>
          <a:ext cx="8667749" cy="52530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5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2700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083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Admisión - JF511204, Escape - JF511208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Admisión - JY511221, Escape - DT511270</a:t>
                      </a:r>
                    </a:p>
                  </a:txBody>
                  <a:tcPr marL="91428" marR="9524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80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Válvula de admisión: Long. Total - 103.7 mm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Válvula de escape: Long. Total - 103 mm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Válvula de admisión: Long. Total - 89.8 mm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Admisión :- JFI repujado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Admisión :- JFE repujado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Admisión :- JYI repujado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Admisión :- DTE repujado</a:t>
                      </a: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669" name="Picture 3">
            <a:extLst>
              <a:ext uri="{FF2B5EF4-FFF2-40B4-BE49-F238E27FC236}">
                <a16:creationId xmlns:a16="http://schemas.microsoft.com/office/drawing/2014/main" id="{F30F2082-0BA1-4E5D-8FAE-28D229662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379538"/>
            <a:ext cx="3543300" cy="140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2670" name="Straight Connector 5">
            <a:extLst>
              <a:ext uri="{FF2B5EF4-FFF2-40B4-BE49-F238E27FC236}">
                <a16:creationId xmlns:a16="http://schemas.microsoft.com/office/drawing/2014/main" id="{0CF7A5FB-48C3-40FA-9130-40219B9658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08213" y="1531938"/>
            <a:ext cx="0" cy="1214437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71" name="Straight Connector 6">
            <a:extLst>
              <a:ext uri="{FF2B5EF4-FFF2-40B4-BE49-F238E27FC236}">
                <a16:creationId xmlns:a16="http://schemas.microsoft.com/office/drawing/2014/main" id="{C23A7900-B0DA-473B-BFDC-F17B450FEB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32363" y="1531938"/>
            <a:ext cx="0" cy="1214437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72" name="Straight Arrow Connector 10">
            <a:extLst>
              <a:ext uri="{FF2B5EF4-FFF2-40B4-BE49-F238E27FC236}">
                <a16:creationId xmlns:a16="http://schemas.microsoft.com/office/drawing/2014/main" id="{BAD7A3B3-0968-433A-9017-F38E46B8A7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00275" y="2593975"/>
            <a:ext cx="2732088" cy="0"/>
          </a:xfrm>
          <a:prstGeom prst="straightConnector1">
            <a:avLst/>
          </a:prstGeom>
          <a:noFill/>
          <a:ln w="28575" algn="ctr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2D655AD-6AD5-4AC2-8C33-4F13F7111C56}"/>
              </a:ext>
            </a:extLst>
          </p:cNvPr>
          <p:cNvSpPr txBox="1"/>
          <p:nvPr/>
        </p:nvSpPr>
        <p:spPr>
          <a:xfrm>
            <a:off x="3186113" y="2366963"/>
            <a:ext cx="14224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103.7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9041CA-FDB0-41A7-8BD9-F93B13843345}"/>
              </a:ext>
            </a:extLst>
          </p:cNvPr>
          <p:cNvSpPr txBox="1"/>
          <p:nvPr/>
        </p:nvSpPr>
        <p:spPr>
          <a:xfrm>
            <a:off x="3509963" y="1370013"/>
            <a:ext cx="14224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Admisión</a:t>
            </a:r>
          </a:p>
        </p:txBody>
      </p:sp>
      <p:pic>
        <p:nvPicPr>
          <p:cNvPr id="112675" name="Picture 14">
            <a:extLst>
              <a:ext uri="{FF2B5EF4-FFF2-40B4-BE49-F238E27FC236}">
                <a16:creationId xmlns:a16="http://schemas.microsoft.com/office/drawing/2014/main" id="{9BA1A38F-2883-44CB-9B58-23E53523A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368425"/>
            <a:ext cx="3538538" cy="141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6" name="Picture 15">
            <a:extLst>
              <a:ext uri="{FF2B5EF4-FFF2-40B4-BE49-F238E27FC236}">
                <a16:creationId xmlns:a16="http://schemas.microsoft.com/office/drawing/2014/main" id="{6929E1B8-5DF8-4297-88B1-F932A713C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1468438"/>
            <a:ext cx="5619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9E4F70-3D37-4DC1-BA5A-895E193AB242}"/>
              </a:ext>
            </a:extLst>
          </p:cNvPr>
          <p:cNvSpPr txBox="1"/>
          <p:nvPr/>
        </p:nvSpPr>
        <p:spPr>
          <a:xfrm>
            <a:off x="5343525" y="1717675"/>
            <a:ext cx="60325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JYI</a:t>
            </a:r>
          </a:p>
        </p:txBody>
      </p:sp>
      <p:cxnSp>
        <p:nvCxnSpPr>
          <p:cNvPr id="112678" name="Straight Connector 17">
            <a:extLst>
              <a:ext uri="{FF2B5EF4-FFF2-40B4-BE49-F238E27FC236}">
                <a16:creationId xmlns:a16="http://schemas.microsoft.com/office/drawing/2014/main" id="{BB0315F3-A947-4288-B2B7-91194315DA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1468438"/>
            <a:ext cx="0" cy="1212850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79" name="Straight Connector 18">
            <a:extLst>
              <a:ext uri="{FF2B5EF4-FFF2-40B4-BE49-F238E27FC236}">
                <a16:creationId xmlns:a16="http://schemas.microsoft.com/office/drawing/2014/main" id="{336A8AE9-9846-43A8-9118-76416A6B39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31188" y="1466850"/>
            <a:ext cx="0" cy="1214438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80" name="Straight Arrow Connector 19">
            <a:extLst>
              <a:ext uri="{FF2B5EF4-FFF2-40B4-BE49-F238E27FC236}">
                <a16:creationId xmlns:a16="http://schemas.microsoft.com/office/drawing/2014/main" id="{06ADD329-78C6-44FF-8223-80AE71C8E3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45188" y="2530475"/>
            <a:ext cx="2286000" cy="0"/>
          </a:xfrm>
          <a:prstGeom prst="straightConnector1">
            <a:avLst/>
          </a:prstGeom>
          <a:noFill/>
          <a:ln w="28575" algn="ctr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3828DF2-8E58-4CD8-AB39-9AB0DCAFE0A4}"/>
              </a:ext>
            </a:extLst>
          </p:cNvPr>
          <p:cNvSpPr txBox="1"/>
          <p:nvPr/>
        </p:nvSpPr>
        <p:spPr>
          <a:xfrm>
            <a:off x="6735763" y="2282825"/>
            <a:ext cx="1422400" cy="247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89.8 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1B734B-160F-4FD3-9D5F-DC2E522B40A1}"/>
              </a:ext>
            </a:extLst>
          </p:cNvPr>
          <p:cNvSpPr txBox="1"/>
          <p:nvPr/>
        </p:nvSpPr>
        <p:spPr>
          <a:xfrm>
            <a:off x="7442150" y="1358816"/>
            <a:ext cx="14224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</a:rPr>
              <a:t>Admisión</a:t>
            </a:r>
            <a:endParaRPr lang="es-ES" sz="1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2683" name="Picture 23">
            <a:extLst>
              <a:ext uri="{FF2B5EF4-FFF2-40B4-BE49-F238E27FC236}">
                <a16:creationId xmlns:a16="http://schemas.microsoft.com/office/drawing/2014/main" id="{EFAB26B3-FE16-455A-9107-02CC2C1A3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481138"/>
            <a:ext cx="5619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C6AEF16-F602-43CC-863F-7C81CE7B68CC}"/>
              </a:ext>
            </a:extLst>
          </p:cNvPr>
          <p:cNvSpPr txBox="1"/>
          <p:nvPr/>
        </p:nvSpPr>
        <p:spPr>
          <a:xfrm>
            <a:off x="1639888" y="1728788"/>
            <a:ext cx="60166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JFI</a:t>
            </a:r>
          </a:p>
        </p:txBody>
      </p:sp>
      <p:pic>
        <p:nvPicPr>
          <p:cNvPr id="112685" name="Picture 25">
            <a:extLst>
              <a:ext uri="{FF2B5EF4-FFF2-40B4-BE49-F238E27FC236}">
                <a16:creationId xmlns:a16="http://schemas.microsoft.com/office/drawing/2014/main" id="{87030D47-DC5B-4C9E-A07C-698E0EA14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3013075"/>
            <a:ext cx="31226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686" name="Straight Connector 26">
            <a:extLst>
              <a:ext uri="{FF2B5EF4-FFF2-40B4-BE49-F238E27FC236}">
                <a16:creationId xmlns:a16="http://schemas.microsoft.com/office/drawing/2014/main" id="{B21BDC63-E083-4AA3-A4B1-38BEF88CDC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57413" y="3203575"/>
            <a:ext cx="0" cy="1214438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87" name="Straight Connector 27">
            <a:extLst>
              <a:ext uri="{FF2B5EF4-FFF2-40B4-BE49-F238E27FC236}">
                <a16:creationId xmlns:a16="http://schemas.microsoft.com/office/drawing/2014/main" id="{2B53F568-029E-4C97-B778-4AA232C501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18075" y="3203575"/>
            <a:ext cx="0" cy="1214438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88" name="Straight Arrow Connector 28">
            <a:extLst>
              <a:ext uri="{FF2B5EF4-FFF2-40B4-BE49-F238E27FC236}">
                <a16:creationId xmlns:a16="http://schemas.microsoft.com/office/drawing/2014/main" id="{F83F21DF-48F0-43DE-87F8-EB4E5DFFBB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49475" y="4265613"/>
            <a:ext cx="2782888" cy="0"/>
          </a:xfrm>
          <a:prstGeom prst="straightConnector1">
            <a:avLst/>
          </a:prstGeom>
          <a:noFill/>
          <a:ln w="28575" algn="ctr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DB677B1-C907-47B4-8E4A-B84F25B9419D}"/>
              </a:ext>
            </a:extLst>
          </p:cNvPr>
          <p:cNvSpPr txBox="1"/>
          <p:nvPr/>
        </p:nvSpPr>
        <p:spPr>
          <a:xfrm>
            <a:off x="3623791" y="2891446"/>
            <a:ext cx="14224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Escape</a:t>
            </a:r>
          </a:p>
        </p:txBody>
      </p:sp>
      <p:pic>
        <p:nvPicPr>
          <p:cNvPr id="112690" name="Picture 31">
            <a:extLst>
              <a:ext uri="{FF2B5EF4-FFF2-40B4-BE49-F238E27FC236}">
                <a16:creationId xmlns:a16="http://schemas.microsoft.com/office/drawing/2014/main" id="{32F4F3E8-0085-4A6D-B702-6372BD2D9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2905125"/>
            <a:ext cx="6762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A083169-863B-4DCE-9DA4-E49A009179F8}"/>
              </a:ext>
            </a:extLst>
          </p:cNvPr>
          <p:cNvSpPr txBox="1"/>
          <p:nvPr/>
        </p:nvSpPr>
        <p:spPr>
          <a:xfrm>
            <a:off x="1581150" y="3157538"/>
            <a:ext cx="60325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JFE</a:t>
            </a:r>
          </a:p>
        </p:txBody>
      </p:sp>
      <p:sp>
        <p:nvSpPr>
          <p:cNvPr id="112692" name="Rectangle 33">
            <a:extLst>
              <a:ext uri="{FF2B5EF4-FFF2-40B4-BE49-F238E27FC236}">
                <a16:creationId xmlns:a16="http://schemas.microsoft.com/office/drawing/2014/main" id="{801193B1-39CC-4A0B-9995-563D797E1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2884488"/>
            <a:ext cx="3552825" cy="15557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94AB37-3E6E-4CFA-802D-80C6AE4941F8}"/>
              </a:ext>
            </a:extLst>
          </p:cNvPr>
          <p:cNvSpPr txBox="1"/>
          <p:nvPr/>
        </p:nvSpPr>
        <p:spPr>
          <a:xfrm>
            <a:off x="3043238" y="4035425"/>
            <a:ext cx="1420812" cy="247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103 mm</a:t>
            </a:r>
          </a:p>
        </p:txBody>
      </p:sp>
      <p:pic>
        <p:nvPicPr>
          <p:cNvPr id="112694" name="Picture 35">
            <a:extLst>
              <a:ext uri="{FF2B5EF4-FFF2-40B4-BE49-F238E27FC236}">
                <a16:creationId xmlns:a16="http://schemas.microsoft.com/office/drawing/2014/main" id="{92C5B6BA-B50C-4861-8FCA-5FD1F6284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3013075"/>
            <a:ext cx="31226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695" name="Straight Connector 36">
            <a:extLst>
              <a:ext uri="{FF2B5EF4-FFF2-40B4-BE49-F238E27FC236}">
                <a16:creationId xmlns:a16="http://schemas.microsoft.com/office/drawing/2014/main" id="{ECE2F607-9E68-4B96-879C-4037166C69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48350" y="3203575"/>
            <a:ext cx="0" cy="1214438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96" name="Straight Connector 37">
            <a:extLst>
              <a:ext uri="{FF2B5EF4-FFF2-40B4-BE49-F238E27FC236}">
                <a16:creationId xmlns:a16="http://schemas.microsoft.com/office/drawing/2014/main" id="{789B4D06-696F-4410-968E-78986D0327F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09013" y="3203575"/>
            <a:ext cx="0" cy="1214438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97" name="Straight Arrow Connector 38">
            <a:extLst>
              <a:ext uri="{FF2B5EF4-FFF2-40B4-BE49-F238E27FC236}">
                <a16:creationId xmlns:a16="http://schemas.microsoft.com/office/drawing/2014/main" id="{1F4C1F55-C117-40BB-BE56-0842881B6A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40413" y="4265613"/>
            <a:ext cx="2782887" cy="0"/>
          </a:xfrm>
          <a:prstGeom prst="straightConnector1">
            <a:avLst/>
          </a:prstGeom>
          <a:noFill/>
          <a:ln w="28575" algn="ctr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698" name="Picture 39">
            <a:extLst>
              <a:ext uri="{FF2B5EF4-FFF2-40B4-BE49-F238E27FC236}">
                <a16:creationId xmlns:a16="http://schemas.microsoft.com/office/drawing/2014/main" id="{0800BD58-03BA-463B-9674-31DA3978BA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2905125"/>
            <a:ext cx="6762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8A0450B-5397-41F5-8308-2933BCAE6BCA}"/>
              </a:ext>
            </a:extLst>
          </p:cNvPr>
          <p:cNvSpPr txBox="1"/>
          <p:nvPr/>
        </p:nvSpPr>
        <p:spPr>
          <a:xfrm>
            <a:off x="5273675" y="3157538"/>
            <a:ext cx="60166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DTE</a:t>
            </a:r>
          </a:p>
        </p:txBody>
      </p:sp>
      <p:sp>
        <p:nvSpPr>
          <p:cNvPr id="112700" name="Rectangle 41">
            <a:extLst>
              <a:ext uri="{FF2B5EF4-FFF2-40B4-BE49-F238E27FC236}">
                <a16:creationId xmlns:a16="http://schemas.microsoft.com/office/drawing/2014/main" id="{623B7C59-9376-4AC4-A12D-EA12A056F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2884488"/>
            <a:ext cx="3552825" cy="15557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E1F719-1EC2-40B0-83CC-AE4510D74E0E}"/>
              </a:ext>
            </a:extLst>
          </p:cNvPr>
          <p:cNvSpPr txBox="1"/>
          <p:nvPr/>
        </p:nvSpPr>
        <p:spPr>
          <a:xfrm>
            <a:off x="6734175" y="4035425"/>
            <a:ext cx="1420813" cy="247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89.9 mm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D7DFCB-0049-47F7-B0D5-A91049C28711}"/>
              </a:ext>
            </a:extLst>
          </p:cNvPr>
          <p:cNvSpPr txBox="1"/>
          <p:nvPr/>
        </p:nvSpPr>
        <p:spPr>
          <a:xfrm>
            <a:off x="7383462" y="2911475"/>
            <a:ext cx="142081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Escape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53">
            <a:extLst>
              <a:ext uri="{FF2B5EF4-FFF2-40B4-BE49-F238E27FC236}">
                <a16:creationId xmlns:a16="http://schemas.microsoft.com/office/drawing/2014/main" id="{2BF037D1-4708-465F-9303-F67BE2A61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Eje de Balancines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717B5BF-B777-4FED-BCE2-84E2F1CC8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256460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JF511042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JY511226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Longitud: 73.5 mm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Diá. Exterior: Ø 10 mm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Rosca interna M5 en ambos extremos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Cónica en los extremos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Longitud: 62.3 mm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Diá. Exterior: Ø 7.5 mm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Rosca interna M4 en ambos extremos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Recto en los extremos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3693" name="Picture 3">
            <a:extLst>
              <a:ext uri="{FF2B5EF4-FFF2-40B4-BE49-F238E27FC236}">
                <a16:creationId xmlns:a16="http://schemas.microsoft.com/office/drawing/2014/main" id="{1042D84B-5D73-4FCA-947F-6CF182B9C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911350"/>
            <a:ext cx="3644900" cy="164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94" name="Picture 5">
            <a:extLst>
              <a:ext uri="{FF2B5EF4-FFF2-40B4-BE49-F238E27FC236}">
                <a16:creationId xmlns:a16="http://schemas.microsoft.com/office/drawing/2014/main" id="{2A2938A8-63BC-428D-AE42-E589EEE8C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1911350"/>
            <a:ext cx="3581400" cy="164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3695" name="Straight Connector 6">
            <a:extLst>
              <a:ext uri="{FF2B5EF4-FFF2-40B4-BE49-F238E27FC236}">
                <a16:creationId xmlns:a16="http://schemas.microsoft.com/office/drawing/2014/main" id="{2326EB52-BD3D-4B75-A356-FA5E1DC94C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51013" y="2214563"/>
            <a:ext cx="0" cy="1214437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96" name="Straight Connector 7">
            <a:extLst>
              <a:ext uri="{FF2B5EF4-FFF2-40B4-BE49-F238E27FC236}">
                <a16:creationId xmlns:a16="http://schemas.microsoft.com/office/drawing/2014/main" id="{2FD5109E-C0A0-4C82-8E13-1A43F614D9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10138" y="2214563"/>
            <a:ext cx="0" cy="1214437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97" name="Straight Arrow Connector 8">
            <a:extLst>
              <a:ext uri="{FF2B5EF4-FFF2-40B4-BE49-F238E27FC236}">
                <a16:creationId xmlns:a16="http://schemas.microsoft.com/office/drawing/2014/main" id="{0764CDA4-C9ED-42EA-9FAD-81A131F8EB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43075" y="3276600"/>
            <a:ext cx="3167063" cy="0"/>
          </a:xfrm>
          <a:prstGeom prst="straightConnector1">
            <a:avLst/>
          </a:prstGeom>
          <a:noFill/>
          <a:ln w="28575" algn="ctr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5B638C-E52F-4CE3-B56A-B79897C263E3}"/>
              </a:ext>
            </a:extLst>
          </p:cNvPr>
          <p:cNvSpPr txBox="1"/>
          <p:nvPr/>
        </p:nvSpPr>
        <p:spPr>
          <a:xfrm>
            <a:off x="2825750" y="3030538"/>
            <a:ext cx="7223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73.5 mm</a:t>
            </a:r>
          </a:p>
        </p:txBody>
      </p:sp>
      <p:cxnSp>
        <p:nvCxnSpPr>
          <p:cNvPr id="113699" name="Straight Arrow Connector 12">
            <a:extLst>
              <a:ext uri="{FF2B5EF4-FFF2-40B4-BE49-F238E27FC236}">
                <a16:creationId xmlns:a16="http://schemas.microsoft.com/office/drawing/2014/main" id="{8C583F4F-A0C4-4B02-9E8E-CA400EF893B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98738" y="2787650"/>
            <a:ext cx="0" cy="36512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700" name="Straight Arrow Connector 14">
            <a:extLst>
              <a:ext uri="{FF2B5EF4-FFF2-40B4-BE49-F238E27FC236}">
                <a16:creationId xmlns:a16="http://schemas.microsoft.com/office/drawing/2014/main" id="{7A7A8DDB-BB49-4061-98C3-5C7ACFD475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98738" y="2054225"/>
            <a:ext cx="0" cy="36512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7EC3B3-39A4-4943-A154-6949A55BBE4F}"/>
              </a:ext>
            </a:extLst>
          </p:cNvPr>
          <p:cNvSpPr txBox="1"/>
          <p:nvPr/>
        </p:nvSpPr>
        <p:spPr>
          <a:xfrm>
            <a:off x="2671763" y="2101850"/>
            <a:ext cx="72231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Ø 10 mm</a:t>
            </a:r>
          </a:p>
        </p:txBody>
      </p:sp>
      <p:cxnSp>
        <p:nvCxnSpPr>
          <p:cNvPr id="113702" name="Straight Connector 16">
            <a:extLst>
              <a:ext uri="{FF2B5EF4-FFF2-40B4-BE49-F238E27FC236}">
                <a16:creationId xmlns:a16="http://schemas.microsoft.com/office/drawing/2014/main" id="{B054E43F-21D0-4517-9ABC-4A16D25E82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24513" y="2224088"/>
            <a:ext cx="0" cy="1212850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703" name="Straight Connector 17">
            <a:extLst>
              <a:ext uri="{FF2B5EF4-FFF2-40B4-BE49-F238E27FC236}">
                <a16:creationId xmlns:a16="http://schemas.microsoft.com/office/drawing/2014/main" id="{561C3B0A-C077-41D3-8DF1-2D1332171B8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42325" y="2222500"/>
            <a:ext cx="0" cy="1214438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704" name="Straight Arrow Connector 18">
            <a:extLst>
              <a:ext uri="{FF2B5EF4-FFF2-40B4-BE49-F238E27FC236}">
                <a16:creationId xmlns:a16="http://schemas.microsoft.com/office/drawing/2014/main" id="{EA80EC5B-BCBA-4CED-9780-28CD8FF2C2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16575" y="3286125"/>
            <a:ext cx="2825750" cy="0"/>
          </a:xfrm>
          <a:prstGeom prst="straightConnector1">
            <a:avLst/>
          </a:prstGeom>
          <a:noFill/>
          <a:ln w="28575" algn="ctr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D4A28D3-8CFA-4631-B766-0555C04C89C1}"/>
              </a:ext>
            </a:extLst>
          </p:cNvPr>
          <p:cNvSpPr txBox="1"/>
          <p:nvPr/>
        </p:nvSpPr>
        <p:spPr>
          <a:xfrm>
            <a:off x="6700838" y="3038475"/>
            <a:ext cx="722312" cy="247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62.3 mm</a:t>
            </a:r>
          </a:p>
        </p:txBody>
      </p:sp>
      <p:cxnSp>
        <p:nvCxnSpPr>
          <p:cNvPr id="113706" name="Straight Arrow Connector 20">
            <a:extLst>
              <a:ext uri="{FF2B5EF4-FFF2-40B4-BE49-F238E27FC236}">
                <a16:creationId xmlns:a16="http://schemas.microsoft.com/office/drawing/2014/main" id="{844E7D54-52FA-4953-A582-7DBAFDBB7B0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73825" y="2824163"/>
            <a:ext cx="0" cy="36512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707" name="Straight Arrow Connector 21">
            <a:extLst>
              <a:ext uri="{FF2B5EF4-FFF2-40B4-BE49-F238E27FC236}">
                <a16:creationId xmlns:a16="http://schemas.microsoft.com/office/drawing/2014/main" id="{491921BB-D155-4335-BB30-3E795F82E1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3825" y="2173288"/>
            <a:ext cx="0" cy="36671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07FE394-512E-4442-8725-105FD4117CF3}"/>
              </a:ext>
            </a:extLst>
          </p:cNvPr>
          <p:cNvSpPr txBox="1"/>
          <p:nvPr/>
        </p:nvSpPr>
        <p:spPr>
          <a:xfrm>
            <a:off x="6546850" y="2109788"/>
            <a:ext cx="104775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Ø 7.5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F12241-890D-4CDC-8846-0A6C06552FF2}"/>
              </a:ext>
            </a:extLst>
          </p:cNvPr>
          <p:cNvSpPr txBox="1"/>
          <p:nvPr/>
        </p:nvSpPr>
        <p:spPr>
          <a:xfrm>
            <a:off x="5992813" y="1495425"/>
            <a:ext cx="186531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Rosca interna M4</a:t>
            </a:r>
          </a:p>
        </p:txBody>
      </p:sp>
      <p:cxnSp>
        <p:nvCxnSpPr>
          <p:cNvPr id="113710" name="Straight Arrow Connector 25">
            <a:extLst>
              <a:ext uri="{FF2B5EF4-FFF2-40B4-BE49-F238E27FC236}">
                <a16:creationId xmlns:a16="http://schemas.microsoft.com/office/drawing/2014/main" id="{ED3121BC-E163-4DEB-A965-45B1C00DC2D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53088" y="1741488"/>
            <a:ext cx="820737" cy="10033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711" name="Straight Arrow Connector 27">
            <a:extLst>
              <a:ext uri="{FF2B5EF4-FFF2-40B4-BE49-F238E27FC236}">
                <a16:creationId xmlns:a16="http://schemas.microsoft.com/office/drawing/2014/main" id="{7EC723E3-336E-4171-AD68-4351A83EB8F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67475" y="1741488"/>
            <a:ext cx="1978025" cy="9413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2C20AD6-F0C3-4565-AD7B-F0DA5AA91C91}"/>
              </a:ext>
            </a:extLst>
          </p:cNvPr>
          <p:cNvSpPr txBox="1"/>
          <p:nvPr/>
        </p:nvSpPr>
        <p:spPr>
          <a:xfrm>
            <a:off x="2093913" y="1509713"/>
            <a:ext cx="186531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Rosca interna M5</a:t>
            </a:r>
          </a:p>
        </p:txBody>
      </p:sp>
      <p:cxnSp>
        <p:nvCxnSpPr>
          <p:cNvPr id="113713" name="Straight Arrow Connector 30">
            <a:extLst>
              <a:ext uri="{FF2B5EF4-FFF2-40B4-BE49-F238E27FC236}">
                <a16:creationId xmlns:a16="http://schemas.microsoft.com/office/drawing/2014/main" id="{D226BE66-9246-4FB5-A594-EB5EA6E6AE2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751013" y="1741488"/>
            <a:ext cx="1074737" cy="881062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714" name="Straight Arrow Connector 32">
            <a:extLst>
              <a:ext uri="{FF2B5EF4-FFF2-40B4-BE49-F238E27FC236}">
                <a16:creationId xmlns:a16="http://schemas.microsoft.com/office/drawing/2014/main" id="{D26AC0F7-8ABA-4795-83DD-67408A16B0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09875" y="1739900"/>
            <a:ext cx="2108200" cy="88423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53">
            <a:extLst>
              <a:ext uri="{FF2B5EF4-FFF2-40B4-BE49-F238E27FC236}">
                <a16:creationId xmlns:a16="http://schemas.microsoft.com/office/drawing/2014/main" id="{92D25391-66EE-4B38-B75E-8FFDC4533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Balancines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86E909-AFFE-489F-848F-F11A8D5BF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56142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Admisión - JF511233, Escape - JF511234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JU511204 – 3 und, JY511212-Balancín descompresor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Diseño distinto al de 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Diseño distinto al de 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4717" name="Picture 3">
            <a:extLst>
              <a:ext uri="{FF2B5EF4-FFF2-40B4-BE49-F238E27FC236}">
                <a16:creationId xmlns:a16="http://schemas.microsoft.com/office/drawing/2014/main" id="{D8A89C19-0ED9-47A9-A288-CA50400C9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420813"/>
            <a:ext cx="3419475" cy="252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18" name="Picture 4">
            <a:extLst>
              <a:ext uri="{FF2B5EF4-FFF2-40B4-BE49-F238E27FC236}">
                <a16:creationId xmlns:a16="http://schemas.microsoft.com/office/drawing/2014/main" id="{41EE4D6A-26D8-4CF4-BE0A-6681103C8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420813"/>
            <a:ext cx="2352675" cy="126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19" name="Picture 5">
            <a:extLst>
              <a:ext uri="{FF2B5EF4-FFF2-40B4-BE49-F238E27FC236}">
                <a16:creationId xmlns:a16="http://schemas.microsoft.com/office/drawing/2014/main" id="{8E38CC04-A4A6-4EEE-B571-F4741D0CD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722563"/>
            <a:ext cx="2846387" cy="134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7A6804-472E-4C53-AD37-852A9B17C8E7}"/>
              </a:ext>
            </a:extLst>
          </p:cNvPr>
          <p:cNvSpPr txBox="1"/>
          <p:nvPr/>
        </p:nvSpPr>
        <p:spPr>
          <a:xfrm>
            <a:off x="5256213" y="1379538"/>
            <a:ext cx="186531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0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Balancín descompresor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53">
            <a:extLst>
              <a:ext uri="{FF2B5EF4-FFF2-40B4-BE49-F238E27FC236}">
                <a16:creationId xmlns:a16="http://schemas.microsoft.com/office/drawing/2014/main" id="{1C2ACA89-F066-4A99-83CF-CC22A5071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Eje de Levas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A6ED8F-FCE4-473E-AC71-84A99CD6F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813742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JF511222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Admisión - JF511253, Escape - JF511255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Eje de levas único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Eje de levas doble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5741" name="Picture 3">
            <a:extLst>
              <a:ext uri="{FF2B5EF4-FFF2-40B4-BE49-F238E27FC236}">
                <a16:creationId xmlns:a16="http://schemas.microsoft.com/office/drawing/2014/main" id="{ACCB6942-8FEB-44CE-92D2-9500CACB9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350963"/>
            <a:ext cx="3503613" cy="2655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42" name="Picture 4">
            <a:extLst>
              <a:ext uri="{FF2B5EF4-FFF2-40B4-BE49-F238E27FC236}">
                <a16:creationId xmlns:a16="http://schemas.microsoft.com/office/drawing/2014/main" id="{3C3CD681-68E6-4FD2-8128-11FFB1151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350963"/>
            <a:ext cx="3548063" cy="2662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53">
            <a:extLst>
              <a:ext uri="{FF2B5EF4-FFF2-40B4-BE49-F238E27FC236}">
                <a16:creationId xmlns:a16="http://schemas.microsoft.com/office/drawing/2014/main" id="{52049D41-F723-4380-B653-48710BA0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chemeClr val="bg1"/>
                </a:solidFill>
              </a:rPr>
              <a:t>Guía</a:t>
            </a:r>
            <a:r>
              <a:rPr lang="en-US" altLang="en-US" b="1" dirty="0">
                <a:solidFill>
                  <a:schemeClr val="bg1"/>
                </a:solidFill>
              </a:rPr>
              <a:t> de Cadena Superior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54F4DC-4838-4048-BD99-086A48E0D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535387"/>
              </p:ext>
            </p:extLst>
          </p:nvPr>
        </p:nvGraphicFramePr>
        <p:xfrm>
          <a:off x="211138" y="909638"/>
          <a:ext cx="8667749" cy="51768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26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771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058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JY511058</a:t>
                      </a:r>
                    </a:p>
                  </a:txBody>
                  <a:tcPr marL="91428" marR="9524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5588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guía de cadena superior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guía de cadena superior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94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-</a:t>
                      </a:r>
                      <a:r>
                        <a:rPr lang="es-ES" sz="1200" b="1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El soporte de leva y la culata deben reemplazarse en conjunto</a:t>
                      </a:r>
                      <a:endParaRPr lang="es-ES" sz="1200" noProof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6765" name="Picture 15">
            <a:extLst>
              <a:ext uri="{FF2B5EF4-FFF2-40B4-BE49-F238E27FC236}">
                <a16:creationId xmlns:a16="http://schemas.microsoft.com/office/drawing/2014/main" id="{7714BC94-998A-453E-9297-39F542B57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2290763"/>
            <a:ext cx="2244725" cy="1744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66" name="Picture 16">
            <a:extLst>
              <a:ext uri="{FF2B5EF4-FFF2-40B4-BE49-F238E27FC236}">
                <a16:creationId xmlns:a16="http://schemas.microsoft.com/office/drawing/2014/main" id="{76236C22-2B4E-4C4C-B70D-799417137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1331913"/>
            <a:ext cx="1412875" cy="96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AA47A5-BA32-4750-A104-E7AC6FAEBDAF}"/>
              </a:ext>
            </a:extLst>
          </p:cNvPr>
          <p:cNvSpPr txBox="1"/>
          <p:nvPr/>
        </p:nvSpPr>
        <p:spPr>
          <a:xfrm>
            <a:off x="5178425" y="3113088"/>
            <a:ext cx="18669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1000" dirty="0" err="1">
                <a:solidFill>
                  <a:schemeClr val="accent2">
                    <a:lumMod val="50000"/>
                  </a:schemeClr>
                </a:solidFill>
              </a:rPr>
              <a:t>Instalado</a:t>
            </a:r>
            <a:r>
              <a:rPr lang="en-IN" sz="1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IN" sz="1000" dirty="0" err="1">
                <a:solidFill>
                  <a:schemeClr val="accent2">
                    <a:lumMod val="50000"/>
                  </a:schemeClr>
                </a:solidFill>
              </a:rPr>
              <a:t>en</a:t>
            </a:r>
            <a:r>
              <a:rPr lang="en-IN" sz="1000" dirty="0">
                <a:solidFill>
                  <a:schemeClr val="accent2">
                    <a:lumMod val="50000"/>
                  </a:schemeClr>
                </a:solidFill>
              </a:rPr>
              <a:t> el </a:t>
            </a:r>
          </a:p>
          <a:p>
            <a:pPr>
              <a:defRPr/>
            </a:pPr>
            <a:r>
              <a:rPr lang="en-IN" sz="1000" dirty="0">
                <a:solidFill>
                  <a:schemeClr val="accent2">
                    <a:lumMod val="50000"/>
                  </a:schemeClr>
                </a:solidFill>
              </a:rPr>
              <a:t>motor</a:t>
            </a:r>
          </a:p>
        </p:txBody>
      </p:sp>
      <p:cxnSp>
        <p:nvCxnSpPr>
          <p:cNvPr id="116768" name="Straight Arrow Connector 18">
            <a:extLst>
              <a:ext uri="{FF2B5EF4-FFF2-40B4-BE49-F238E27FC236}">
                <a16:creationId xmlns:a16="http://schemas.microsoft.com/office/drawing/2014/main" id="{E5EC77EA-CA26-4C4C-9AE9-65B8F3A869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2050" y="3276600"/>
            <a:ext cx="1290638" cy="825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53">
            <a:extLst>
              <a:ext uri="{FF2B5EF4-FFF2-40B4-BE49-F238E27FC236}">
                <a16:creationId xmlns:a16="http://schemas.microsoft.com/office/drawing/2014/main" id="{9F3BF3BD-C9FB-4042-AF5B-C04E4ABD1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Sujetador de Levas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639278-36B8-4817-896D-CE39C2AF5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42654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JY511058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Sin guía de cadena superior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Con guía de cadena superior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07B4EC3-48A7-42CA-95E1-6955CE114998}"/>
              </a:ext>
            </a:extLst>
          </p:cNvPr>
          <p:cNvSpPr txBox="1"/>
          <p:nvPr/>
        </p:nvSpPr>
        <p:spPr>
          <a:xfrm>
            <a:off x="7302500" y="1935163"/>
            <a:ext cx="1452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10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Instalado</a:t>
            </a: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N" sz="10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IN" sz="1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el motor</a:t>
            </a:r>
          </a:p>
        </p:txBody>
      </p:sp>
      <p:pic>
        <p:nvPicPr>
          <p:cNvPr id="117790" name="Picture 3">
            <a:extLst>
              <a:ext uri="{FF2B5EF4-FFF2-40B4-BE49-F238E27FC236}">
                <a16:creationId xmlns:a16="http://schemas.microsoft.com/office/drawing/2014/main" id="{9123C276-5ECA-4952-9ECF-10136DDA3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1358900"/>
            <a:ext cx="1828800" cy="1154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91" name="Picture 4">
            <a:extLst>
              <a:ext uri="{FF2B5EF4-FFF2-40B4-BE49-F238E27FC236}">
                <a16:creationId xmlns:a16="http://schemas.microsoft.com/office/drawing/2014/main" id="{C474789A-DD61-4C72-8F95-CCBD62FBA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2513013"/>
            <a:ext cx="2555875" cy="153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7792" name="Straight Arrow Connector 9">
            <a:extLst>
              <a:ext uri="{FF2B5EF4-FFF2-40B4-BE49-F238E27FC236}">
                <a16:creationId xmlns:a16="http://schemas.microsoft.com/office/drawing/2014/main" id="{269A8201-F33B-4029-9ECA-FCFF2E1B7F4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931025" y="2181225"/>
            <a:ext cx="546100" cy="115093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53">
            <a:extLst>
              <a:ext uri="{FF2B5EF4-FFF2-40B4-BE49-F238E27FC236}">
                <a16:creationId xmlns:a16="http://schemas.microsoft.com/office/drawing/2014/main" id="{C01CFB57-4E6F-44FC-B671-EB3C8039E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013"/>
            <a:ext cx="653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Cilindro (Sub-ensamble del Cilindro completo)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879CE6-709E-4A4E-A91E-C45DE8651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801337"/>
              </p:ext>
            </p:extLst>
          </p:nvPr>
        </p:nvGraphicFramePr>
        <p:xfrm>
          <a:off x="211138" y="909638"/>
          <a:ext cx="8667749" cy="52514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5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Modelo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Dominar 400 UG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69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Foto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Código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36JF0059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12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Refiérase al Manual de Partes</a:t>
                      </a:r>
                    </a:p>
                  </a:txBody>
                  <a:tcPr marL="91428" marR="952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775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Descripción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Cavidad de la guía de cadena distinta a la Dominar</a:t>
                      </a:r>
                      <a:r>
                        <a:rPr lang="es-ES" sz="1200" baseline="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400UG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aseline="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“JF521008” repujado</a:t>
                      </a:r>
                      <a:endParaRPr lang="es-ES" sz="1200" noProof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Cavidad de la guía de cadena distinta a la Dominar</a:t>
                      </a:r>
                      <a:r>
                        <a:rPr lang="es-ES" sz="1200" baseline="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400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“JF521009” repujado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12">
                <a:tc>
                  <a:txBody>
                    <a:bodyPr/>
                    <a:lstStyle/>
                    <a:p>
                      <a:pPr algn="l"/>
                      <a:r>
                        <a:rPr lang="es-ES" sz="1200" b="1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Identificación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 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Visual</a:t>
                      </a:r>
                    </a:p>
                  </a:txBody>
                  <a:tcPr marL="91443" marR="91443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8813" name="Picture 4">
            <a:extLst>
              <a:ext uri="{FF2B5EF4-FFF2-40B4-BE49-F238E27FC236}">
                <a16:creationId xmlns:a16="http://schemas.microsoft.com/office/drawing/2014/main" id="{41D90D5E-0CEF-46A1-B9E8-84EEFFBD8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355725"/>
            <a:ext cx="1919288" cy="159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814" name="Picture 6">
            <a:extLst>
              <a:ext uri="{FF2B5EF4-FFF2-40B4-BE49-F238E27FC236}">
                <a16:creationId xmlns:a16="http://schemas.microsoft.com/office/drawing/2014/main" id="{16C6A695-B8C5-4656-A1B6-92F9E2E3D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792413"/>
            <a:ext cx="1652587" cy="1157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815" name="Picture 7">
            <a:extLst>
              <a:ext uri="{FF2B5EF4-FFF2-40B4-BE49-F238E27FC236}">
                <a16:creationId xmlns:a16="http://schemas.microsoft.com/office/drawing/2014/main" id="{0A901DCB-C7C0-4998-BBA6-29F6F5F8D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822575"/>
            <a:ext cx="1682750" cy="1155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816" name="Picture 8">
            <a:extLst>
              <a:ext uri="{FF2B5EF4-FFF2-40B4-BE49-F238E27FC236}">
                <a16:creationId xmlns:a16="http://schemas.microsoft.com/office/drawing/2014/main" id="{043BB3F8-F6DB-4BEC-87D5-D1F5347E9E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355725"/>
            <a:ext cx="1944688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817" name="Rectangle 9">
            <a:extLst>
              <a:ext uri="{FF2B5EF4-FFF2-40B4-BE49-F238E27FC236}">
                <a16:creationId xmlns:a16="http://schemas.microsoft.com/office/drawing/2014/main" id="{8D0799BB-FE79-4837-8F7B-E32AEA6DC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1427163"/>
            <a:ext cx="503237" cy="1365250"/>
          </a:xfrm>
          <a:prstGeom prst="rect">
            <a:avLst/>
          </a:prstGeom>
          <a:noFill/>
          <a:ln w="28575" algn="ctr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18818" name="Rectangle 10">
            <a:extLst>
              <a:ext uri="{FF2B5EF4-FFF2-40B4-BE49-F238E27FC236}">
                <a16:creationId xmlns:a16="http://schemas.microsoft.com/office/drawing/2014/main" id="{41DB63E4-E212-4F19-B54E-6D8563AF6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0" y="1419225"/>
            <a:ext cx="504825" cy="1433513"/>
          </a:xfrm>
          <a:prstGeom prst="rect">
            <a:avLst/>
          </a:prstGeom>
          <a:noFill/>
          <a:ln w="28575" algn="ctr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18819" name="Rectangle 11">
            <a:extLst>
              <a:ext uri="{FF2B5EF4-FFF2-40B4-BE49-F238E27FC236}">
                <a16:creationId xmlns:a16="http://schemas.microsoft.com/office/drawing/2014/main" id="{2379FF53-3539-4BA3-BEEB-6C32A5C86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25" y="3140075"/>
            <a:ext cx="242888" cy="487363"/>
          </a:xfrm>
          <a:prstGeom prst="rect">
            <a:avLst/>
          </a:prstGeom>
          <a:noFill/>
          <a:ln w="28575" algn="ctr">
            <a:solidFill>
              <a:srgbClr val="FF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  <p:sp>
        <p:nvSpPr>
          <p:cNvPr id="118820" name="Rectangle 12">
            <a:extLst>
              <a:ext uri="{FF2B5EF4-FFF2-40B4-BE49-F238E27FC236}">
                <a16:creationId xmlns:a16="http://schemas.microsoft.com/office/drawing/2014/main" id="{145ED4D9-3B4A-473C-BD0E-8E05F3049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3209925"/>
            <a:ext cx="242887" cy="488950"/>
          </a:xfrm>
          <a:prstGeom prst="rect">
            <a:avLst/>
          </a:prstGeom>
          <a:noFill/>
          <a:ln w="28575" algn="ctr">
            <a:solidFill>
              <a:srgbClr val="FF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I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PM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D6FA3EE3A7C4449D12CF8835C795C2" ma:contentTypeVersion="248" ma:contentTypeDescription="Create a new document." ma:contentTypeScope="" ma:versionID="6c8d3d737cb17fdbdfbdd7eddc8acc9d">
  <xsd:schema xmlns:xsd="http://www.w3.org/2001/XMLSchema" xmlns:xs="http://www.w3.org/2001/XMLSchema" xmlns:p="http://schemas.microsoft.com/office/2006/metadata/properties" xmlns:ns2="86c884c2-d225-456f-b11a-202cb662de8b" xmlns:ns3="29590f6b-5514-42b0-87ff-89942ba82b85" targetNamespace="http://schemas.microsoft.com/office/2006/metadata/properties" ma:root="true" ma:fieldsID="bbe6b311975c71b2f0b5f29baf51a589" ns2:_="" ns3:_="">
    <xsd:import namespace="86c884c2-d225-456f-b11a-202cb662de8b"/>
    <xsd:import namespace="29590f6b-5514-42b0-87ff-89942ba82b85"/>
    <xsd:element name="properties">
      <xsd:complexType>
        <xsd:sequence>
          <xsd:element name="documentManagement">
            <xsd:complexType>
              <xsd:all>
                <xsd:element ref="ns2:kaa9fcd09774462ba444904009dbf8d6" minOccurs="0"/>
                <xsd:element ref="ns3:TaxCatchAll" minOccurs="0"/>
                <xsd:element ref="ns2:bbb36daf326f4ad38b6160bc1620df82" minOccurs="0"/>
                <xsd:element ref="ns2:b85f811148fa457f8b49eb9bd56901e9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884c2-d225-456f-b11a-202cb662de8b" elementFormDefault="qualified">
    <xsd:import namespace="http://schemas.microsoft.com/office/2006/documentManagement/types"/>
    <xsd:import namespace="http://schemas.microsoft.com/office/infopath/2007/PartnerControls"/>
    <xsd:element name="kaa9fcd09774462ba444904009dbf8d6" ma:index="9" ma:taxonomy="true" ma:internalName="kaa9fcd09774462ba444904009dbf8d6" ma:taxonomyFieldName="Department" ma:displayName="Department" ma:default="12;#After Sales|867670fd-8fa5-4d02-b0b8-5541cbf352b0" ma:fieldId="{4aa9fcd0-9774-462b-a444-904009dbf8d6}" ma:sspId="6589745b-4968-4e0c-b00a-a17d340c83a7" ma:termSetId="38d907ea-bdf0-4611-a69e-a7d79434f6c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bb36daf326f4ad38b6160bc1620df82" ma:index="12" nillable="true" ma:taxonomy="true" ma:internalName="bbb36daf326f4ad38b6160bc1620df82" ma:taxonomyFieldName="Brand" ma:displayName="Brand" ma:readOnly="false" ma:default="" ma:fieldId="{bbb36daf-326f-4ad3-8b61-60bc1620df82}" ma:taxonomyMulti="true" ma:sspId="6589745b-4968-4e0c-b00a-a17d340c83a7" ma:termSetId="0394f019-b230-49ea-8e85-b8116dfb4c4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85f811148fa457f8b49eb9bd56901e9" ma:index="14" nillable="true" ma:taxonomy="true" ma:internalName="b85f811148fa457f8b49eb9bd56901e9" ma:taxonomyFieldName="Class" ma:displayName="Class" ma:default="" ma:fieldId="{b85f8111-48fa-457f-8b49-eb9bd56901e9}" ma:sspId="6589745b-4968-4e0c-b00a-a17d340c83a7" ma:termSetId="c673199d-c8a5-45b0-a799-eea51c70be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2" nillable="true" ma:displayName="MediaServiceAutoTags" ma:internalName="MediaServiceAutoTags" ma:readOnly="true">
      <xsd:simpleType>
        <xsd:restriction base="dms:Text"/>
      </xsd:simpleType>
    </xsd:element>
    <xsd:element name="MediaServiceOCR" ma:index="2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90f6b-5514-42b0-87ff-89942ba82b8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f99ab39d-c88e-441f-a868-99b08382c154}" ma:internalName="TaxCatchAll" ma:showField="CatchAllData" ma:web="29590f6b-5514-42b0-87ff-89942ba8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a9fcd09774462ba444904009dbf8d6 xmlns="86c884c2-d225-456f-b11a-202cb662de8b">
      <Terms xmlns="http://schemas.microsoft.com/office/infopath/2007/PartnerControls">
        <TermInfo xmlns="http://schemas.microsoft.com/office/infopath/2007/PartnerControls">
          <TermName xmlns="http://schemas.microsoft.com/office/infopath/2007/PartnerControls">After Sales</TermName>
          <TermId xmlns="http://schemas.microsoft.com/office/infopath/2007/PartnerControls">867670fd-8fa5-4d02-b0b8-5541cbf352b0</TermId>
        </TermInfo>
      </Terms>
    </kaa9fcd09774462ba444904009dbf8d6>
    <TaxCatchAll xmlns="29590f6b-5514-42b0-87ff-89942ba82b85">
      <Value>12</Value>
    </TaxCatchAll>
    <bbb36daf326f4ad38b6160bc1620df82 xmlns="86c884c2-d225-456f-b11a-202cb662de8b">
      <Terms xmlns="http://schemas.microsoft.com/office/infopath/2007/PartnerControls"/>
    </bbb36daf326f4ad38b6160bc1620df82>
    <b85f811148fa457f8b49eb9bd56901e9 xmlns="86c884c2-d225-456f-b11a-202cb662de8b">
      <Terms xmlns="http://schemas.microsoft.com/office/infopath/2007/PartnerControls"/>
    </b85f811148fa457f8b49eb9bd56901e9>
  </documentManagement>
</p:properties>
</file>

<file path=customXml/itemProps1.xml><?xml version="1.0" encoding="utf-8"?>
<ds:datastoreItem xmlns:ds="http://schemas.openxmlformats.org/officeDocument/2006/customXml" ds:itemID="{295EFE88-3BAC-48A2-B7F0-F400AF1CBF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27653A-1316-46B6-A204-925D413F04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c884c2-d225-456f-b11a-202cb662de8b"/>
    <ds:schemaRef ds:uri="29590f6b-5514-42b0-87ff-89942ba82b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2C2FC9-5084-4EA4-A399-DFA5CD319159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9499E320-CBA6-46AC-9C14-F52D4EEF2DA1}">
  <ds:schemaRefs>
    <ds:schemaRef ds:uri="http://schemas.microsoft.com/office/2006/metadata/properties"/>
    <ds:schemaRef ds:uri="http://schemas.microsoft.com/office/infopath/2007/PartnerControls"/>
    <ds:schemaRef ds:uri="86c884c2-d225-456f-b11a-202cb662de8b"/>
    <ds:schemaRef ds:uri="29590f6b-5514-42b0-87ff-89942ba82b8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41033</TotalTime>
  <Words>13953</Words>
  <Application>Microsoft Office PowerPoint</Application>
  <PresentationFormat>Presentación en pantalla (4:3)</PresentationFormat>
  <Paragraphs>2479</Paragraphs>
  <Slides>166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166</vt:i4>
      </vt:variant>
    </vt:vector>
  </HeadingPairs>
  <TitlesOfParts>
    <vt:vector size="172" baseType="lpstr">
      <vt:lpstr>Arial</vt:lpstr>
      <vt:lpstr>Candara</vt:lpstr>
      <vt:lpstr>Helvetica Condensed</vt:lpstr>
      <vt:lpstr>Helvetica-Condensed</vt:lpstr>
      <vt:lpstr>Times New Roman</vt:lpstr>
      <vt:lpstr>TPM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ANIL R DHERE</dc:creator>
  <cp:lastModifiedBy>Usuario</cp:lastModifiedBy>
  <cp:revision>4595</cp:revision>
  <cp:lastPrinted>2019-01-03T04:11:52Z</cp:lastPrinted>
  <dcterms:created xsi:type="dcterms:W3CDTF">1601-01-01T00:00:00Z</dcterms:created>
  <dcterms:modified xsi:type="dcterms:W3CDTF">2025-08-06T11:18:51Z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6A35CF7A-1438-4BEB-9880-B63567A84B59</vt:lpwstr>
  </property>
  <property fmtid="{D5CDD505-2E9C-101B-9397-08002B2CF9AE}" pid="3" name="ArticulatePath">
    <vt:lpwstr>Dominar 400UG - Training Module Final_IB</vt:lpwstr>
  </property>
  <property fmtid="{D5CDD505-2E9C-101B-9397-08002B2CF9AE}" pid="4" name="kaa9fcd09774462ba444904009dbf8d6">
    <vt:lpwstr>After Sales|867670fd-8fa5-4d02-b0b8-5541cbf352b0</vt:lpwstr>
  </property>
  <property fmtid="{D5CDD505-2E9C-101B-9397-08002B2CF9AE}" pid="5" name="TaxCatchAll">
    <vt:lpwstr>12;#After Sales</vt:lpwstr>
  </property>
  <property fmtid="{D5CDD505-2E9C-101B-9397-08002B2CF9AE}" pid="6" name="Department">
    <vt:lpwstr>12;#After Sales|867670fd-8fa5-4d02-b0b8-5541cbf352b0</vt:lpwstr>
  </property>
  <property fmtid="{D5CDD505-2E9C-101B-9397-08002B2CF9AE}" pid="7" name="ContentTypeId">
    <vt:lpwstr>0x0101008CD6FA3EE3A7C4449D12CF8835C795C2</vt:lpwstr>
  </property>
</Properties>
</file>